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8" r:id="rId5"/>
    <p:sldId id="260" r:id="rId6"/>
    <p:sldId id="261" r:id="rId7"/>
    <p:sldId id="274" r:id="rId8"/>
    <p:sldId id="275" r:id="rId9"/>
    <p:sldId id="263" r:id="rId10"/>
    <p:sldId id="276" r:id="rId11"/>
    <p:sldId id="265" r:id="rId12"/>
    <p:sldId id="279" r:id="rId13"/>
    <p:sldId id="294" r:id="rId14"/>
    <p:sldId id="271" r:id="rId15"/>
    <p:sldId id="280" r:id="rId16"/>
    <p:sldId id="281" r:id="rId17"/>
    <p:sldId id="272" r:id="rId18"/>
    <p:sldId id="282" r:id="rId19"/>
    <p:sldId id="304" r:id="rId20"/>
    <p:sldId id="283" r:id="rId21"/>
    <p:sldId id="284" r:id="rId22"/>
    <p:sldId id="273" r:id="rId23"/>
    <p:sldId id="297" r:id="rId24"/>
    <p:sldId id="286" r:id="rId25"/>
    <p:sldId id="266" r:id="rId26"/>
    <p:sldId id="287" r:id="rId27"/>
    <p:sldId id="298" r:id="rId28"/>
    <p:sldId id="267" r:id="rId29"/>
    <p:sldId id="302" r:id="rId30"/>
    <p:sldId id="288" r:id="rId31"/>
    <p:sldId id="289" r:id="rId32"/>
    <p:sldId id="268" r:id="rId33"/>
    <p:sldId id="290" r:id="rId34"/>
    <p:sldId id="295" r:id="rId35"/>
    <p:sldId id="296" r:id="rId36"/>
    <p:sldId id="269" r:id="rId37"/>
    <p:sldId id="301" r:id="rId38"/>
    <p:sldId id="292" r:id="rId39"/>
    <p:sldId id="30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initials="A" lastIdx="2" clrIdx="0">
    <p:extLst>
      <p:ext uri="{19B8F6BF-5375-455C-9EA6-DF929625EA0E}">
        <p15:presenceInfo xmlns:p15="http://schemas.microsoft.com/office/powerpoint/2012/main" userId="Andrew" providerId="None"/>
      </p:ext>
    </p:extLst>
  </p:cmAuthor>
  <p:cmAuthor id="2" name="Kurt Wunderlich" initials="KW" lastIdx="3" clrIdx="1">
    <p:extLst>
      <p:ext uri="{19B8F6BF-5375-455C-9EA6-DF929625EA0E}">
        <p15:presenceInfo xmlns:p15="http://schemas.microsoft.com/office/powerpoint/2012/main" userId="S::kwunderlich@bamadvisor.com::66044d5b-76b7-420e-9427-48b36a9bcb59" providerId="AD"/>
      </p:ext>
    </p:extLst>
  </p:cmAuthor>
  <p:cmAuthor id="3" name="Andrew Grow" initials="AG" lastIdx="2" clrIdx="2">
    <p:extLst>
      <p:ext uri="{19B8F6BF-5375-455C-9EA6-DF929625EA0E}">
        <p15:presenceInfo xmlns:p15="http://schemas.microsoft.com/office/powerpoint/2012/main" userId="S::agrow@mocpa.org::2604a371-4ccf-4602-b6b6-bc1d04830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6D"/>
    <a:srgbClr val="D9E4EE"/>
    <a:srgbClr val="0098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p:restoredTop sz="74931" autoAdjust="0"/>
  </p:normalViewPr>
  <p:slideViewPr>
    <p:cSldViewPr snapToGrid="0" snapToObjects="1">
      <p:cViewPr varScale="1">
        <p:scale>
          <a:sx n="93" d="100"/>
          <a:sy n="93" d="100"/>
        </p:scale>
        <p:origin x="2016"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0-01T15:15:31.312" idx="1">
    <p:pos x="3590" y="1916"/>
    <p:text>Revise based on KW comments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10-01T15:16:01.305" idx="2">
    <p:pos x="3389" y="897"/>
    <p:text>Revised based on KW comments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CC6DA-2F36-47B7-A3B9-A80AF89A56F6}" type="datetimeFigureOut">
              <a:rPr lang="en-US" smtClean="0"/>
              <a:t>6/21/21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70075-DB41-4394-8CD2-9FA5A52E12F1}" type="slidenum">
              <a:rPr lang="en-US" smtClean="0"/>
              <a:t>‹#›</a:t>
            </a:fld>
            <a:endParaRPr lang="en-US"/>
          </a:p>
        </p:txBody>
      </p:sp>
    </p:spTree>
    <p:extLst>
      <p:ext uri="{BB962C8B-B14F-4D97-AF65-F5344CB8AC3E}">
        <p14:creationId xmlns:p14="http://schemas.microsoft.com/office/powerpoint/2010/main" val="178245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course the participant should be able to make key financial decisions impacting their life. For example;</a:t>
            </a:r>
          </a:p>
          <a:p>
            <a:pPr marL="228600" indent="-228600">
              <a:buAutoNum type="arabicPeriod"/>
            </a:pPr>
            <a:r>
              <a:rPr lang="en-US" dirty="0"/>
              <a:t>What am I spending my money on and how to prioritize these expenditures.</a:t>
            </a:r>
          </a:p>
          <a:p>
            <a:pPr marL="228600" indent="-228600">
              <a:buAutoNum type="arabicPeriod" startAt="2"/>
            </a:pPr>
            <a:r>
              <a:rPr lang="en-US" dirty="0"/>
              <a:t>How to invest my savings and retirement funds to best achieve my goals and objectives.</a:t>
            </a:r>
          </a:p>
          <a:p>
            <a:pPr marL="228600" indent="-228600">
              <a:buAutoNum type="arabicPeriod" startAt="3"/>
            </a:pPr>
            <a:r>
              <a:rPr lang="en-US" dirty="0"/>
              <a:t>Understand basic financial products like credit/debit cards, insurance, and bank accounts and how best to use them.</a:t>
            </a:r>
          </a:p>
          <a:p>
            <a:pPr marL="0" indent="0">
              <a:buNone/>
            </a:pPr>
            <a:r>
              <a:rPr lang="en-US" dirty="0"/>
              <a:t>4.   How to evaluate and make decisions on major purchases like a home or car.</a:t>
            </a:r>
          </a:p>
        </p:txBody>
      </p:sp>
      <p:sp>
        <p:nvSpPr>
          <p:cNvPr id="4" name="Slide Number Placeholder 3"/>
          <p:cNvSpPr>
            <a:spLocks noGrp="1"/>
          </p:cNvSpPr>
          <p:nvPr>
            <p:ph type="sldNum" sz="quarter" idx="5"/>
          </p:nvPr>
        </p:nvSpPr>
        <p:spPr/>
        <p:txBody>
          <a:bodyPr/>
          <a:lstStyle/>
          <a:p>
            <a:fld id="{F7F70075-DB41-4394-8CD2-9FA5A52E12F1}" type="slidenum">
              <a:rPr lang="en-US" smtClean="0"/>
              <a:t>2</a:t>
            </a:fld>
            <a:endParaRPr lang="en-US"/>
          </a:p>
        </p:txBody>
      </p:sp>
    </p:spTree>
    <p:extLst>
      <p:ext uri="{BB962C8B-B14F-4D97-AF65-F5344CB8AC3E}">
        <p14:creationId xmlns:p14="http://schemas.microsoft.com/office/powerpoint/2010/main" val="72243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Instructor Notes, Tips, and 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Remember, every dollar you spend comes directly out of your account, so keep a cushion in your account.</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all account activity for irregularities and watch your balance!</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t>How would you like a $40 cup of coffee?</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t>Overdraft protection offered by banks: May be asked to opt in – which gives permission for bank to charge you overdraft fees</a:t>
            </a:r>
          </a:p>
          <a:p>
            <a:pPr marL="342900" marR="0" lvl="0" indent="-342900">
              <a:lnSpc>
                <a:spcPct val="107000"/>
              </a:lnSpc>
              <a:spcBef>
                <a:spcPts val="0"/>
              </a:spcBef>
              <a:spcAft>
                <a:spcPts val="800"/>
              </a:spcAft>
              <a:buFont typeface="Wingdings" panose="05000000000000000000" pitchFamily="2" charset="2"/>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7F70075-DB41-4394-8CD2-9FA5A52E12F1}" type="slidenum">
              <a:rPr lang="en-US" smtClean="0"/>
              <a:t>21</a:t>
            </a:fld>
            <a:endParaRPr lang="en-US"/>
          </a:p>
        </p:txBody>
      </p:sp>
    </p:spTree>
    <p:extLst>
      <p:ext uri="{BB962C8B-B14F-4D97-AF65-F5344CB8AC3E}">
        <p14:creationId xmlns:p14="http://schemas.microsoft.com/office/powerpoint/2010/main" val="3045477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Example: Mona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Morice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 Patton (New)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Cost of keeping an emergency fund vs having to utilize loans or pay the instant transfer fee each time you need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Instructor Notes, Tips, and Resources (NEW)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Mobile payment services aim to replace cash and cards by using your phone to pay. Each platform offers a different user experience. It mostly comes down to user preference on what service to use. </a:t>
            </a:r>
          </a:p>
        </p:txBody>
      </p:sp>
      <p:sp>
        <p:nvSpPr>
          <p:cNvPr id="4" name="Slide Number Placeholder 3"/>
          <p:cNvSpPr>
            <a:spLocks noGrp="1"/>
          </p:cNvSpPr>
          <p:nvPr>
            <p:ph type="sldNum" sz="quarter" idx="5"/>
          </p:nvPr>
        </p:nvSpPr>
        <p:spPr/>
        <p:txBody>
          <a:bodyPr/>
          <a:lstStyle/>
          <a:p>
            <a:fld id="{F7F70075-DB41-4394-8CD2-9FA5A52E12F1}" type="slidenum">
              <a:rPr lang="en-US" smtClean="0"/>
              <a:t>23</a:t>
            </a:fld>
            <a:endParaRPr lang="en-US"/>
          </a:p>
        </p:txBody>
      </p:sp>
    </p:spTree>
    <p:extLst>
      <p:ext uri="{BB962C8B-B14F-4D97-AF65-F5344CB8AC3E}">
        <p14:creationId xmlns:p14="http://schemas.microsoft.com/office/powerpoint/2010/main" val="110373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Example: Mona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Morice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 Patton (New)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Cost of keeping an emergency fund vs having to utilize loans or pay the instant transfer fee each time you need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Instructor Notes, Tips, and Resources (NEW)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tab pos="457200" algn="l"/>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Peer to Peer Money Transfer?</a:t>
            </a:r>
            <a:r>
              <a:rPr lang="en-US" sz="4400" dirty="0"/>
              <a:t> Allow cash transfer using mobile device quickly – very popular 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Mobile payment services aim to replace cash and cards by using your phone to pay. Each platform offers a different user experience. It mostly comes down to user preference on what service to use. </a:t>
            </a:r>
          </a:p>
        </p:txBody>
      </p:sp>
      <p:sp>
        <p:nvSpPr>
          <p:cNvPr id="4" name="Slide Number Placeholder 3"/>
          <p:cNvSpPr>
            <a:spLocks noGrp="1"/>
          </p:cNvSpPr>
          <p:nvPr>
            <p:ph type="sldNum" sz="quarter" idx="5"/>
          </p:nvPr>
        </p:nvSpPr>
        <p:spPr/>
        <p:txBody>
          <a:bodyPr/>
          <a:lstStyle/>
          <a:p>
            <a:fld id="{F7F70075-DB41-4394-8CD2-9FA5A52E12F1}" type="slidenum">
              <a:rPr lang="en-US" smtClean="0"/>
              <a:t>24</a:t>
            </a:fld>
            <a:endParaRPr lang="en-US"/>
          </a:p>
        </p:txBody>
      </p:sp>
    </p:spTree>
    <p:extLst>
      <p:ext uri="{BB962C8B-B14F-4D97-AF65-F5344CB8AC3E}">
        <p14:creationId xmlns:p14="http://schemas.microsoft.com/office/powerpoint/2010/main" val="2486470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Example: Mona and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Morice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 Patton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Instructor Notes, Tips, and 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Life insurance as a risk management tool, not an investment vehicle</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Agents selling permanent policies will often pitch them as both</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Employers will often offer coverage in multiples of your base salary plus the chance to purchase additional group insurance</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AICPA and State Societies offer excellent group coverage with reasonable premiums</a:t>
            </a:r>
          </a:p>
        </p:txBody>
      </p:sp>
      <p:sp>
        <p:nvSpPr>
          <p:cNvPr id="4" name="Slide Number Placeholder 3"/>
          <p:cNvSpPr>
            <a:spLocks noGrp="1"/>
          </p:cNvSpPr>
          <p:nvPr>
            <p:ph type="sldNum" sz="quarter" idx="5"/>
          </p:nvPr>
        </p:nvSpPr>
        <p:spPr/>
        <p:txBody>
          <a:bodyPr/>
          <a:lstStyle/>
          <a:p>
            <a:fld id="{F7F70075-DB41-4394-8CD2-9FA5A52E12F1}" type="slidenum">
              <a:rPr lang="en-US" smtClean="0"/>
              <a:t>28</a:t>
            </a:fld>
            <a:endParaRPr lang="en-US"/>
          </a:p>
        </p:txBody>
      </p:sp>
    </p:spTree>
    <p:extLst>
      <p:ext uri="{BB962C8B-B14F-4D97-AF65-F5344CB8AC3E}">
        <p14:creationId xmlns:p14="http://schemas.microsoft.com/office/powerpoint/2010/main" val="685366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Example: Mona and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Morice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 Patton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Instructor Notes, Tips, and 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Include eligibility and limits information</a:t>
            </a:r>
          </a:p>
          <a:p>
            <a:pPr marL="171450" indent="-171450">
              <a:buFont typeface="Arial" panose="020B0604020202020204" pitchFamily="34" charset="0"/>
              <a:buChar char="•"/>
            </a:pPr>
            <a:r>
              <a:rPr lang="en-US" dirty="0"/>
              <a:t>It all comes down to taxes and time</a:t>
            </a:r>
          </a:p>
          <a:p>
            <a:pPr lvl="1"/>
            <a:r>
              <a:rPr lang="en-US" dirty="0"/>
              <a:t>Do you want to be taxed now or later?</a:t>
            </a:r>
          </a:p>
          <a:p>
            <a:pPr lvl="2"/>
            <a:r>
              <a:rPr lang="en-US" dirty="0"/>
              <a:t>Higher your tax bracket, the harder it is to justify a Roth</a:t>
            </a:r>
          </a:p>
          <a:p>
            <a:pPr lvl="1"/>
            <a:r>
              <a:rPr lang="en-US" dirty="0"/>
              <a:t>Do you expect to be in a higher tax bracket in retirement than you are in now?</a:t>
            </a:r>
          </a:p>
          <a:p>
            <a:pPr lvl="2"/>
            <a:r>
              <a:rPr lang="en-US" dirty="0"/>
              <a:t>Most people plan to be in a lower bracket in retirement</a:t>
            </a:r>
          </a:p>
          <a:p>
            <a:pPr lvl="1"/>
            <a:r>
              <a:rPr lang="en-US" dirty="0"/>
              <a:t>How long do you have before you have to start making withdrawals?</a:t>
            </a:r>
          </a:p>
          <a:p>
            <a:pPr lvl="2"/>
            <a:r>
              <a:rPr lang="en-US" dirty="0"/>
              <a:t>Long time frame, Roth may be better</a:t>
            </a:r>
          </a:p>
        </p:txBody>
      </p:sp>
      <p:sp>
        <p:nvSpPr>
          <p:cNvPr id="4" name="Slide Number Placeholder 3"/>
          <p:cNvSpPr>
            <a:spLocks noGrp="1"/>
          </p:cNvSpPr>
          <p:nvPr>
            <p:ph type="sldNum" sz="quarter" idx="5"/>
          </p:nvPr>
        </p:nvSpPr>
        <p:spPr/>
        <p:txBody>
          <a:bodyPr/>
          <a:lstStyle/>
          <a:p>
            <a:fld id="{F7F70075-DB41-4394-8CD2-9FA5A52E12F1}" type="slidenum">
              <a:rPr lang="en-US" smtClean="0"/>
              <a:t>30</a:t>
            </a:fld>
            <a:endParaRPr lang="en-US"/>
          </a:p>
        </p:txBody>
      </p:sp>
    </p:spTree>
    <p:extLst>
      <p:ext uri="{BB962C8B-B14F-4D97-AF65-F5344CB8AC3E}">
        <p14:creationId xmlns:p14="http://schemas.microsoft.com/office/powerpoint/2010/main" val="2453645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Instructor Notes, Tips, and Resources</a:t>
            </a:r>
            <a:endParaRPr lang="en-US" dirty="0"/>
          </a:p>
          <a:p>
            <a:r>
              <a:rPr lang="en-US" dirty="0"/>
              <a:t>401k vs IRA investing comes down to 2 things: Do you get an employer match and are the investment options at least decent?</a:t>
            </a:r>
          </a:p>
          <a:p>
            <a:pPr marL="171450" indent="-171450">
              <a:buFont typeface="Arial" panose="020B0604020202020204" pitchFamily="34" charset="0"/>
              <a:buChar char="•"/>
            </a:pPr>
            <a:r>
              <a:rPr lang="en-US" dirty="0"/>
              <a:t>If your 401k offers a match but is higher cost or does not have good investment options – save to get the match. Use your IRA for additional $$</a:t>
            </a:r>
          </a:p>
          <a:p>
            <a:pPr marL="171450" indent="-171450">
              <a:buFont typeface="Arial" panose="020B0604020202020204" pitchFamily="34" charset="0"/>
              <a:buChar char="•"/>
            </a:pPr>
            <a:r>
              <a:rPr lang="en-US" dirty="0"/>
              <a:t>Utilize this strategy also if you would like the freedom to invest in anything you want. </a:t>
            </a:r>
          </a:p>
        </p:txBody>
      </p:sp>
      <p:sp>
        <p:nvSpPr>
          <p:cNvPr id="4" name="Slide Number Placeholder 3"/>
          <p:cNvSpPr>
            <a:spLocks noGrp="1"/>
          </p:cNvSpPr>
          <p:nvPr>
            <p:ph type="sldNum" sz="quarter" idx="5"/>
          </p:nvPr>
        </p:nvSpPr>
        <p:spPr/>
        <p:txBody>
          <a:bodyPr/>
          <a:lstStyle/>
          <a:p>
            <a:fld id="{F7F70075-DB41-4394-8CD2-9FA5A52E12F1}" type="slidenum">
              <a:rPr lang="en-US" smtClean="0"/>
              <a:t>31</a:t>
            </a:fld>
            <a:endParaRPr lang="en-US"/>
          </a:p>
        </p:txBody>
      </p:sp>
    </p:spTree>
    <p:extLst>
      <p:ext uri="{BB962C8B-B14F-4D97-AF65-F5344CB8AC3E}">
        <p14:creationId xmlns:p14="http://schemas.microsoft.com/office/powerpoint/2010/main" val="3752075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Instructor Notes, Tips, and Resources</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target rate for retirement savings of 10-15% of gross (this can include employer contributions). Include info on amt that can be contributed to a 401k and to an IRA, $19,500 + employer match, vs $6000.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7F70075-DB41-4394-8CD2-9FA5A52E12F1}" type="slidenum">
              <a:rPr lang="en-US" smtClean="0"/>
              <a:t>32</a:t>
            </a:fld>
            <a:endParaRPr lang="en-US"/>
          </a:p>
        </p:txBody>
      </p:sp>
    </p:spTree>
    <p:extLst>
      <p:ext uri="{BB962C8B-B14F-4D97-AF65-F5344CB8AC3E}">
        <p14:creationId xmlns:p14="http://schemas.microsoft.com/office/powerpoint/2010/main" val="23399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perspective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Economic uncertainty is certain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future cannot be predicted – You don’t know what you don’t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Downturns are temporary</a:t>
            </a:r>
          </a:p>
          <a:p>
            <a:endParaRPr lang="en-US" b="1" dirty="0"/>
          </a:p>
          <a:p>
            <a:r>
              <a:rPr lang="en-US" b="1" dirty="0"/>
              <a:t>Exercise idea: </a:t>
            </a:r>
            <a:r>
              <a:rPr lang="en-US" b="0" dirty="0"/>
              <a:t>show a list of companies that were the next best thing with high stock price or market cap. Then talk through how investors lost it all. Kodak, Pets.com, Enron, etc. </a:t>
            </a:r>
          </a:p>
          <a:p>
            <a:endParaRPr lang="en-US" b="0" dirty="0"/>
          </a:p>
          <a:p>
            <a:r>
              <a:rPr lang="en-US" b="1" dirty="0"/>
              <a:t>Considerations</a:t>
            </a:r>
          </a:p>
          <a:p>
            <a:pPr marL="171450" lvl="0" indent="-171450">
              <a:buFont typeface="Arial" panose="020B0604020202020204" pitchFamily="34" charset="0"/>
              <a:buChar char="•"/>
            </a:pPr>
            <a:r>
              <a:rPr lang="en-US" dirty="0"/>
              <a:t>Diversify thoughtfully: Geographical locations, asset classes, economic sectors, etc. </a:t>
            </a:r>
          </a:p>
          <a:p>
            <a:pPr marL="171450" lvl="0" indent="-171450">
              <a:buFont typeface="Arial" panose="020B0604020202020204" pitchFamily="34" charset="0"/>
              <a:buChar char="•"/>
            </a:pPr>
            <a:r>
              <a:rPr lang="en-US" dirty="0"/>
              <a:t>Understand your costs –  how is this person being compensated or what is the fee for the investment</a:t>
            </a:r>
          </a:p>
          <a:p>
            <a:pPr marL="171450" lvl="0" indent="-171450">
              <a:buFont typeface="Arial" panose="020B0604020202020204" pitchFamily="34" charset="0"/>
              <a:buChar char="•"/>
            </a:pPr>
            <a:r>
              <a:rPr lang="en-US" dirty="0"/>
              <a:t>Be cautious about taking on more risk than you need in order to achieve your specific goals. Hindsight is 20/20. For every Amazon there is a Pets.com. It is nearly impossible to guess which one will make it and which one wont until it is too late.</a:t>
            </a:r>
          </a:p>
          <a:p>
            <a:pPr marL="171450" lvl="0" indent="-171450">
              <a:buFont typeface="Arial" panose="020B0604020202020204" pitchFamily="34" charset="0"/>
              <a:buChar char="•"/>
            </a:pPr>
            <a:r>
              <a:rPr lang="en-US" dirty="0"/>
              <a:t>Discipline matters – understand your strategy and don’t be swayed by your emotions in periods of volatility.</a:t>
            </a:r>
          </a:p>
          <a:p>
            <a:pPr marL="171450" lvl="0" indent="-171450">
              <a:buFont typeface="Arial" panose="020B0604020202020204" pitchFamily="34" charset="0"/>
              <a:buChar char="•"/>
            </a:pPr>
            <a:r>
              <a:rPr lang="en-US" dirty="0"/>
              <a:t>Never hesitate to seek out wise counsel as you develop investment plans</a:t>
            </a:r>
          </a:p>
          <a:p>
            <a:pPr marL="171450" lvl="0" indent="-171450">
              <a:buFont typeface="Arial" panose="020B0604020202020204" pitchFamily="34" charset="0"/>
              <a:buChar char="•"/>
            </a:pPr>
            <a:r>
              <a:rPr lang="en-US" dirty="0"/>
              <a:t>Fiduciary: Someone that must act in the best interest of their client. Must disclose any conflicts of interest</a:t>
            </a:r>
            <a:endParaRPr lang="en-US" b="1" dirty="0"/>
          </a:p>
        </p:txBody>
      </p:sp>
      <p:sp>
        <p:nvSpPr>
          <p:cNvPr id="4" name="Slide Number Placeholder 3"/>
          <p:cNvSpPr>
            <a:spLocks noGrp="1"/>
          </p:cNvSpPr>
          <p:nvPr>
            <p:ph type="sldNum" sz="quarter" idx="5"/>
          </p:nvPr>
        </p:nvSpPr>
        <p:spPr/>
        <p:txBody>
          <a:bodyPr/>
          <a:lstStyle/>
          <a:p>
            <a:fld id="{F7F70075-DB41-4394-8CD2-9FA5A52E12F1}" type="slidenum">
              <a:rPr lang="en-US" smtClean="0"/>
              <a:t>34</a:t>
            </a:fld>
            <a:endParaRPr lang="en-US"/>
          </a:p>
        </p:txBody>
      </p:sp>
    </p:spTree>
    <p:extLst>
      <p:ext uri="{BB962C8B-B14F-4D97-AF65-F5344CB8AC3E}">
        <p14:creationId xmlns:p14="http://schemas.microsoft.com/office/powerpoint/2010/main" val="3271732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Example: Mona and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Morice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 Patton</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Instructor Notes, Tips, and Resources (NEW)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this age, we need to stress the importance of consistent savings. If the market does drop, it gives those in the market for the long term to buy the market at a discount.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sure to ask about costs. How are they compensated? Is this similar to others? If you charge a premium, what premium services do I receive?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Beware of your friend who becomes the insurance sales person. Anyone can call themselves an advisor. Make sure you actually need what is being offered. Spend time asking questions, ask your parents or other advisors, and google the pros/cons. </a:t>
            </a:r>
          </a:p>
          <a:p>
            <a:endParaRPr lang="en-US" dirty="0"/>
          </a:p>
        </p:txBody>
      </p:sp>
      <p:sp>
        <p:nvSpPr>
          <p:cNvPr id="4" name="Slide Number Placeholder 3"/>
          <p:cNvSpPr>
            <a:spLocks noGrp="1"/>
          </p:cNvSpPr>
          <p:nvPr>
            <p:ph type="sldNum" sz="quarter" idx="5"/>
          </p:nvPr>
        </p:nvSpPr>
        <p:spPr/>
        <p:txBody>
          <a:bodyPr/>
          <a:lstStyle/>
          <a:p>
            <a:fld id="{F7F70075-DB41-4394-8CD2-9FA5A52E12F1}" type="slidenum">
              <a:rPr lang="en-US" smtClean="0"/>
              <a:t>35</a:t>
            </a:fld>
            <a:endParaRPr lang="en-US"/>
          </a:p>
        </p:txBody>
      </p:sp>
    </p:spTree>
    <p:extLst>
      <p:ext uri="{BB962C8B-B14F-4D97-AF65-F5344CB8AC3E}">
        <p14:creationId xmlns:p14="http://schemas.microsoft.com/office/powerpoint/2010/main" val="140315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tab pos="457200" algn="l"/>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Instructor Notes, Tips, and Resources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Living beyond your means is not simply spending more than you earn.  It is spending money that should be allocated to your retirement accounts and emergency funds.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Aligning Finances with Values </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Online Banking:</a:t>
            </a:r>
          </a:p>
          <a:p>
            <a:pPr marL="742950" marR="0" lvl="1" indent="-285750">
              <a:lnSpc>
                <a:spcPct val="107000"/>
              </a:lnSpc>
              <a:spcBef>
                <a:spcPts val="0"/>
              </a:spcBef>
              <a:spcAft>
                <a:spcPts val="0"/>
              </a:spcAft>
              <a:buFont typeface="Wingdings" panose="05000000000000000000" pitchFamily="2"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Direct Feed</a:t>
            </a:r>
          </a:p>
          <a:p>
            <a:pPr marL="742950" marR="0" lvl="1" indent="-285750">
              <a:lnSpc>
                <a:spcPct val="107000"/>
              </a:lnSpc>
              <a:spcBef>
                <a:spcPts val="0"/>
              </a:spcBef>
              <a:spcAft>
                <a:spcPts val="0"/>
              </a:spcAft>
              <a:buFont typeface="Wingdings" panose="05000000000000000000" pitchFamily="2"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Automatic Categorization</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Third Party Options</a:t>
            </a:r>
          </a:p>
          <a:p>
            <a:pPr marL="742950" marR="0" lvl="1" indent="-285750">
              <a:lnSpc>
                <a:spcPct val="107000"/>
              </a:lnSpc>
              <a:spcBef>
                <a:spcPts val="0"/>
              </a:spcBef>
              <a:spcAft>
                <a:spcPts val="0"/>
              </a:spcAft>
              <a:buFont typeface="Wingdings" panose="05000000000000000000" pitchFamily="2"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Mint.com</a:t>
            </a:r>
          </a:p>
          <a:p>
            <a:pPr marL="742950" marR="0" lvl="1" indent="-285750">
              <a:lnSpc>
                <a:spcPct val="107000"/>
              </a:lnSpc>
              <a:spcBef>
                <a:spcPts val="0"/>
              </a:spcBef>
              <a:spcAft>
                <a:spcPts val="0"/>
              </a:spcAft>
              <a:buFont typeface="Wingdings" panose="05000000000000000000" pitchFamily="2"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Personal Capital</a:t>
            </a:r>
          </a:p>
          <a:p>
            <a:pPr marL="742950" marR="0" lvl="1" indent="-285750">
              <a:lnSpc>
                <a:spcPct val="107000"/>
              </a:lnSpc>
              <a:spcBef>
                <a:spcPts val="0"/>
              </a:spcBef>
              <a:spcAft>
                <a:spcPts val="0"/>
              </a:spcAft>
              <a:buFont typeface="Wingdings" panose="05000000000000000000" pitchFamily="2"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Audit subscriptions</a:t>
            </a:r>
          </a:p>
        </p:txBody>
      </p:sp>
      <p:sp>
        <p:nvSpPr>
          <p:cNvPr id="4" name="Slide Number Placeholder 3"/>
          <p:cNvSpPr>
            <a:spLocks noGrp="1"/>
          </p:cNvSpPr>
          <p:nvPr>
            <p:ph type="sldNum" sz="quarter" idx="5"/>
          </p:nvPr>
        </p:nvSpPr>
        <p:spPr/>
        <p:txBody>
          <a:bodyPr/>
          <a:lstStyle/>
          <a:p>
            <a:fld id="{F7F70075-DB41-4394-8CD2-9FA5A52E12F1}" type="slidenum">
              <a:rPr lang="en-US" smtClean="0"/>
              <a:t>4</a:t>
            </a:fld>
            <a:endParaRPr lang="en-US"/>
          </a:p>
        </p:txBody>
      </p:sp>
    </p:spTree>
    <p:extLst>
      <p:ext uri="{BB962C8B-B14F-4D97-AF65-F5344CB8AC3E}">
        <p14:creationId xmlns:p14="http://schemas.microsoft.com/office/powerpoint/2010/main" val="315180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Example: Mona and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Morice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 Patton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$100 Exercise and Cash Flow Worksheet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F70075-DB41-4394-8CD2-9FA5A52E12F1}" type="slidenum">
              <a:rPr lang="en-US" smtClean="0"/>
              <a:t>5</a:t>
            </a:fld>
            <a:endParaRPr lang="en-US"/>
          </a:p>
        </p:txBody>
      </p:sp>
    </p:spTree>
    <p:extLst>
      <p:ext uri="{BB962C8B-B14F-4D97-AF65-F5344CB8AC3E}">
        <p14:creationId xmlns:p14="http://schemas.microsoft.com/office/powerpoint/2010/main" val="3043596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Example: Mona and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Morice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 Patton (New)</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$100 exercise to show how much of gross pay goes to taxes.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Continuation of the Cash Flow Exercise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Could be a great way to transition between categories. Run the $100 example as it will show how much things cost and taxes</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Refer back to $100 exercise or continue on here, like a threaded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Instructor Notes, Tips, and Resources</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Understand what you make in salary is not what you have to take home and try to live 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F70075-DB41-4394-8CD2-9FA5A52E12F1}" type="slidenum">
              <a:rPr lang="en-US" smtClean="0"/>
              <a:t>7</a:t>
            </a:fld>
            <a:endParaRPr lang="en-US"/>
          </a:p>
        </p:txBody>
      </p:sp>
    </p:spTree>
    <p:extLst>
      <p:ext uri="{BB962C8B-B14F-4D97-AF65-F5344CB8AC3E}">
        <p14:creationId xmlns:p14="http://schemas.microsoft.com/office/powerpoint/2010/main" val="375355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Example: Mona and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Morice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 Patton Use Calculator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Use 3 different choices and show what life looks like: rent, regular home, and max out budget home. Breakdown expenses and show free cashflow to discuss which lifestyle they want. </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Compare and contrast lifestyle of 3 couples all make same $ but one rents, one bought modest home, and one went to the max. Aka show them house poor and discuss as group </a:t>
            </a:r>
          </a:p>
          <a:p>
            <a:pPr marL="0" marR="0" lvl="0" indent="0" algn="l" defTabSz="914400" rtl="0" eaLnBrk="1" fontAlgn="auto" latinLnBrk="0" hangingPunct="1">
              <a:lnSpc>
                <a:spcPct val="107000"/>
              </a:lnSpc>
              <a:spcBef>
                <a:spcPts val="0"/>
              </a:spcBef>
              <a:spcAft>
                <a:spcPts val="800"/>
              </a:spcAft>
              <a:buClrTx/>
              <a:buSzTx/>
              <a:buFont typeface="Wingdings" panose="05000000000000000000" pitchFamily="2" charset="2"/>
              <a:buNone/>
              <a:tabLst>
                <a:tab pos="457200" algn="l"/>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Instructor Notes, Tips, and Resources (NEW)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Dinkytown.com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Variety of financial tools including rent vs. buy calculator.</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Buying a home that you plan to live in is not an investment, it is an expense!!!</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tab pos="457200" algn="l"/>
              </a:tabLst>
              <a:defRPr/>
            </a:pPr>
            <a:r>
              <a:rPr lang="en-US" sz="1800" dirty="0"/>
              <a:t>Freddie Mac/Fannie Mae recommend housing expenses less than 28% gross income, total debt payments between 30-40% gross income</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tab pos="457200" algn="l"/>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Understand that the amount you are preapproved for may not line up with the amount of house you can actually afford. Take average monthly saving and spending into account to determine the actual monthly payment. </a:t>
            </a:r>
          </a:p>
        </p:txBody>
      </p:sp>
      <p:sp>
        <p:nvSpPr>
          <p:cNvPr id="4" name="Slide Number Placeholder 3"/>
          <p:cNvSpPr>
            <a:spLocks noGrp="1"/>
          </p:cNvSpPr>
          <p:nvPr>
            <p:ph type="sldNum" sz="quarter" idx="5"/>
          </p:nvPr>
        </p:nvSpPr>
        <p:spPr/>
        <p:txBody>
          <a:bodyPr/>
          <a:lstStyle/>
          <a:p>
            <a:fld id="{F7F70075-DB41-4394-8CD2-9FA5A52E12F1}" type="slidenum">
              <a:rPr lang="en-US" smtClean="0"/>
              <a:t>9</a:t>
            </a:fld>
            <a:endParaRPr lang="en-US"/>
          </a:p>
        </p:txBody>
      </p:sp>
    </p:spTree>
    <p:extLst>
      <p:ext uri="{BB962C8B-B14F-4D97-AF65-F5344CB8AC3E}">
        <p14:creationId xmlns:p14="http://schemas.microsoft.com/office/powerpoint/2010/main" val="234226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Instructor Notes, Tips, and Resources (NEW)</a:t>
            </a:r>
            <a:endParaRPr lang="en-US" dirty="0"/>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Smart Asset Demonstration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Ability to itemize and take deductions of interest paid for mortgage as well as property tax paid to local and state governments.</a:t>
            </a:r>
          </a:p>
          <a:p>
            <a:endParaRPr lang="en-US" dirty="0"/>
          </a:p>
        </p:txBody>
      </p:sp>
      <p:sp>
        <p:nvSpPr>
          <p:cNvPr id="4" name="Slide Number Placeholder 3"/>
          <p:cNvSpPr>
            <a:spLocks noGrp="1"/>
          </p:cNvSpPr>
          <p:nvPr>
            <p:ph type="sldNum" sz="quarter" idx="5"/>
          </p:nvPr>
        </p:nvSpPr>
        <p:spPr/>
        <p:txBody>
          <a:bodyPr/>
          <a:lstStyle/>
          <a:p>
            <a:fld id="{F7F70075-DB41-4394-8CD2-9FA5A52E12F1}" type="slidenum">
              <a:rPr lang="en-US" smtClean="0"/>
              <a:t>10</a:t>
            </a:fld>
            <a:endParaRPr lang="en-US"/>
          </a:p>
        </p:txBody>
      </p:sp>
    </p:spTree>
    <p:extLst>
      <p:ext uri="{BB962C8B-B14F-4D97-AF65-F5344CB8AC3E}">
        <p14:creationId xmlns:p14="http://schemas.microsoft.com/office/powerpoint/2010/main" val="57506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Example: Mona and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Morice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 Patton</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342900" marR="0" lvl="0" indent="-342900">
              <a:lnSpc>
                <a:spcPct val="107000"/>
              </a:lnSpc>
              <a:spcBef>
                <a:spcPts val="0"/>
              </a:spcBef>
              <a:spcAft>
                <a:spcPts val="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https://www.edmunds.com/tco.html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compare cost of ownership for 3 cars – luxury, mid sedan, and 3 year used</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Instructor Notes, Tips, and 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Multitude of buy/lease calculators are available on the internet.</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current deprecation rates, new vehicles lose more than 20% of their value within the first 12 months of ownership. For the next 4 years, expect a 10% annual decrease in the value of your car. </a:t>
            </a:r>
          </a:p>
        </p:txBody>
      </p:sp>
      <p:sp>
        <p:nvSpPr>
          <p:cNvPr id="4" name="Slide Number Placeholder 3"/>
          <p:cNvSpPr>
            <a:spLocks noGrp="1"/>
          </p:cNvSpPr>
          <p:nvPr>
            <p:ph type="sldNum" sz="quarter" idx="5"/>
          </p:nvPr>
        </p:nvSpPr>
        <p:spPr/>
        <p:txBody>
          <a:bodyPr/>
          <a:lstStyle/>
          <a:p>
            <a:fld id="{F7F70075-DB41-4394-8CD2-9FA5A52E12F1}" type="slidenum">
              <a:rPr lang="en-US" smtClean="0"/>
              <a:t>13</a:t>
            </a:fld>
            <a:endParaRPr lang="en-US"/>
          </a:p>
        </p:txBody>
      </p:sp>
    </p:spTree>
    <p:extLst>
      <p:ext uri="{BB962C8B-B14F-4D97-AF65-F5344CB8AC3E}">
        <p14:creationId xmlns:p14="http://schemas.microsoft.com/office/powerpoint/2010/main" val="316938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Example: Mona and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Morice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 Patton Build their Credit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Cost of loan at different credit scores example (could have participants write down guess of extra interest costs over life of loan)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Instructor Notes, Tips, and 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b="1" dirty="0"/>
              <a:t>Credit Score </a:t>
            </a:r>
            <a:r>
              <a:rPr lang="en-US" sz="1800" dirty="0"/>
              <a:t>A number that represents an individual’s creditworthiness. The higher your score the more likely you are to obtain loans at favorable rates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Checking your credit score through the credit bureau will not affect your score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Credit quality may impact your ability to get a job!</a:t>
            </a:r>
          </a:p>
          <a:p>
            <a:pPr marL="342900" marR="0" lvl="0" indent="-342900">
              <a:lnSpc>
                <a:spcPct val="107000"/>
              </a:lnSpc>
              <a:spcBef>
                <a:spcPts val="0"/>
              </a:spcBef>
              <a:spcAft>
                <a:spcPts val="0"/>
              </a:spcAft>
              <a:buFont typeface="Symbol" panose="05050102010706020507" pitchFamily="18" charset="2"/>
              <a:buChar char=""/>
            </a:pPr>
            <a:r>
              <a:rPr lang="en-US" sz="1800" b="1" dirty="0"/>
              <a:t>Impact Areas: </a:t>
            </a:r>
            <a:r>
              <a:rPr lang="en-US" sz="1800" dirty="0"/>
              <a:t>Credit Application, Rental Application, and Job Application</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7F70075-DB41-4394-8CD2-9FA5A52E12F1}" type="slidenum">
              <a:rPr lang="en-US" smtClean="0"/>
              <a:t>15</a:t>
            </a:fld>
            <a:endParaRPr lang="en-US"/>
          </a:p>
        </p:txBody>
      </p:sp>
    </p:spTree>
    <p:extLst>
      <p:ext uri="{BB962C8B-B14F-4D97-AF65-F5344CB8AC3E}">
        <p14:creationId xmlns:p14="http://schemas.microsoft.com/office/powerpoint/2010/main" val="2063582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Example: Mona and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Morice</a:t>
            </a:r>
            <a:r>
              <a:rPr lang="en-US" sz="1100" dirty="0">
                <a:effectLst/>
                <a:latin typeface="Calibri" panose="020F0502020204030204" pitchFamily="34" charset="0"/>
                <a:ea typeface="Calibri" panose="020F0502020204030204" pitchFamily="34" charset="0"/>
                <a:cs typeface="Times New Roman" panose="02020603050405020304" pitchFamily="18" charset="0"/>
              </a:rPr>
              <a:t> C Patton Pay Down Credit Cards</a:t>
            </a:r>
          </a:p>
          <a:p>
            <a:pPr marL="342900" marR="0" lvl="0" indent="-342900">
              <a:lnSpc>
                <a:spcPct val="106000"/>
              </a:lnSpc>
              <a:spcBef>
                <a:spcPts val="0"/>
              </a:spcBef>
              <a:spcAft>
                <a:spcPts val="0"/>
              </a:spcAft>
              <a:buFont typeface="Wingdings" panose="05000000000000000000" pitchFamily="2" charset="2"/>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Paying minimum of 4% on $5,000</a:t>
            </a:r>
          </a:p>
          <a:p>
            <a:pPr marL="742950" marR="0" lvl="1" indent="-285750">
              <a:lnSpc>
                <a:spcPct val="106000"/>
              </a:lnSpc>
              <a:spcBef>
                <a:spcPts val="0"/>
              </a:spcBef>
              <a:spcAft>
                <a:spcPts val="0"/>
              </a:spcAft>
              <a:buFont typeface="Wingdings" panose="05000000000000000000" pitchFamily="2"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18%, you would have $2,916 in interest, 12.5 years to pay off </a:t>
            </a:r>
          </a:p>
          <a:p>
            <a:pPr marL="742950" marR="0" lvl="1" indent="-285750">
              <a:lnSpc>
                <a:spcPct val="106000"/>
              </a:lnSpc>
              <a:spcBef>
                <a:spcPts val="0"/>
              </a:spcBef>
              <a:spcAft>
                <a:spcPts val="0"/>
              </a:spcAft>
              <a:buFont typeface="Wingdings" panose="05000000000000000000" pitchFamily="2"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27%, you would have $6,229 in interest, 17.25 years to pay off</a:t>
            </a:r>
          </a:p>
          <a:p>
            <a:pPr marL="742950" marR="0" lvl="1" indent="-285750">
              <a:lnSpc>
                <a:spcPct val="106000"/>
              </a:lnSpc>
              <a:spcBef>
                <a:spcPts val="0"/>
              </a:spcBef>
              <a:spcAft>
                <a:spcPts val="0"/>
              </a:spcAft>
              <a:buFont typeface="Wingdings" panose="05000000000000000000" pitchFamily="2" charset="2"/>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6000"/>
              </a:lnSpc>
              <a:spcBef>
                <a:spcPts val="0"/>
              </a:spcBef>
              <a:spcAft>
                <a:spcPts val="0"/>
              </a:spcAft>
              <a:buFont typeface="Wingdings" panose="05000000000000000000" pitchFamily="2" charset="2"/>
              <a:buNone/>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Credit cards are good when used in moderation. If you are carrying a balance on a credit card it is usually better to pay that balance off given the high interest rate compared to adding to savings or investing. </a:t>
            </a:r>
          </a:p>
        </p:txBody>
      </p:sp>
      <p:sp>
        <p:nvSpPr>
          <p:cNvPr id="4" name="Slide Number Placeholder 3"/>
          <p:cNvSpPr>
            <a:spLocks noGrp="1"/>
          </p:cNvSpPr>
          <p:nvPr>
            <p:ph type="sldNum" sz="quarter" idx="5"/>
          </p:nvPr>
        </p:nvSpPr>
        <p:spPr/>
        <p:txBody>
          <a:bodyPr/>
          <a:lstStyle/>
          <a:p>
            <a:fld id="{F7F70075-DB41-4394-8CD2-9FA5A52E12F1}" type="slidenum">
              <a:rPr lang="en-US" smtClean="0"/>
              <a:t>20</a:t>
            </a:fld>
            <a:endParaRPr lang="en-US"/>
          </a:p>
        </p:txBody>
      </p:sp>
    </p:spTree>
    <p:extLst>
      <p:ext uri="{BB962C8B-B14F-4D97-AF65-F5344CB8AC3E}">
        <p14:creationId xmlns:p14="http://schemas.microsoft.com/office/powerpoint/2010/main" val="222335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8416"/>
            <a:ext cx="7772400" cy="1470025"/>
          </a:xfrm>
        </p:spPr>
        <p:txBody>
          <a:bodyPr/>
          <a:lstStyle>
            <a:lvl1pPr>
              <a:defRPr>
                <a:solidFill>
                  <a:schemeClr val="bg1">
                    <a:lumMod val="95000"/>
                  </a:schemeClr>
                </a:solidFill>
              </a:defRPr>
            </a:lvl1pPr>
          </a:lstStyle>
          <a:p>
            <a:r>
              <a:rPr lang="en-US" dirty="0"/>
              <a:t>Click to edit Master title style</a:t>
            </a:r>
          </a:p>
        </p:txBody>
      </p:sp>
      <p:sp>
        <p:nvSpPr>
          <p:cNvPr id="3" name="Subtitle 2"/>
          <p:cNvSpPr>
            <a:spLocks noGrp="1"/>
          </p:cNvSpPr>
          <p:nvPr>
            <p:ph type="subTitle" idx="1"/>
          </p:nvPr>
        </p:nvSpPr>
        <p:spPr>
          <a:xfrm>
            <a:off x="1371600" y="3092827"/>
            <a:ext cx="6400800" cy="1752600"/>
          </a:xfrm>
        </p:spPr>
        <p:txBody>
          <a:bodyPr/>
          <a:lstStyle>
            <a:lvl1pPr marL="0" indent="0" algn="ctr">
              <a:buNone/>
              <a:defRPr>
                <a:solidFill>
                  <a:srgbClr val="D9E4E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5549530"/>
            <a:ext cx="2133600" cy="365125"/>
          </a:xfrm>
        </p:spPr>
        <p:txBody>
          <a:bodyPr/>
          <a:lstStyle>
            <a:lvl1pPr>
              <a:defRPr>
                <a:solidFill>
                  <a:schemeClr val="bg1">
                    <a:lumMod val="95000"/>
                  </a:schemeClr>
                </a:solidFill>
                <a:latin typeface="Arial" pitchFamily="34" charset="0"/>
                <a:cs typeface="Arial" pitchFamily="34" charset="0"/>
              </a:defRPr>
            </a:lvl1pPr>
          </a:lstStyle>
          <a:p>
            <a:fld id="{C2DBA196-D8E1-2442-B2DE-80E83EEE67F2}" type="datetimeFigureOut">
              <a:rPr lang="en-US" smtClean="0"/>
              <a:pPr/>
              <a:t>6/21/21</a:t>
            </a:fld>
            <a:endParaRPr lang="en-US" dirty="0"/>
          </a:p>
        </p:txBody>
      </p:sp>
      <p:sp>
        <p:nvSpPr>
          <p:cNvPr id="5" name="Footer Placeholder 4"/>
          <p:cNvSpPr>
            <a:spLocks noGrp="1"/>
          </p:cNvSpPr>
          <p:nvPr>
            <p:ph type="ftr" sz="quarter" idx="11"/>
          </p:nvPr>
        </p:nvSpPr>
        <p:spPr>
          <a:xfrm>
            <a:off x="3124200" y="5549530"/>
            <a:ext cx="2895600" cy="365125"/>
          </a:xfrm>
        </p:spPr>
        <p:txBody>
          <a:bodyPr/>
          <a:lstStyle>
            <a:lvl1pPr>
              <a:defRPr>
                <a:solidFill>
                  <a:srgbClr val="D9E4EE"/>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a:xfrm>
            <a:off x="6553200" y="5549530"/>
            <a:ext cx="2133600" cy="365125"/>
          </a:xfrm>
        </p:spPr>
        <p:txBody>
          <a:bodyPr/>
          <a:lstStyle>
            <a:lvl1pPr>
              <a:defRPr>
                <a:solidFill>
                  <a:srgbClr val="D9E4EE"/>
                </a:solidFill>
                <a:latin typeface="Arial" pitchFamily="34" charset="0"/>
                <a:cs typeface="Arial" pitchFamily="34" charset="0"/>
              </a:defRPr>
            </a:lvl1pPr>
          </a:lstStyle>
          <a:p>
            <a:fld id="{598027BA-D48A-F24D-AF80-1DD533F48247}" type="slidenum">
              <a:rPr lang="en-US" smtClean="0"/>
              <a:pPr/>
              <a:t>‹#›</a:t>
            </a:fld>
            <a:endParaRPr lang="en-US" dirty="0"/>
          </a:p>
        </p:txBody>
      </p:sp>
    </p:spTree>
    <p:extLst>
      <p:ext uri="{BB962C8B-B14F-4D97-AF65-F5344CB8AC3E}">
        <p14:creationId xmlns:p14="http://schemas.microsoft.com/office/powerpoint/2010/main" val="264157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3818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589871"/>
            <a:ext cx="2133600" cy="365125"/>
          </a:xfrm>
        </p:spPr>
        <p:txBody>
          <a:bodyPr/>
          <a:lstStyle/>
          <a:p>
            <a:fld id="{C2DBA196-D8E1-2442-B2DE-80E83EEE67F2}" type="datetimeFigureOut">
              <a:rPr lang="en-US" smtClean="0"/>
              <a:pPr/>
              <a:t>6/21/21</a:t>
            </a:fld>
            <a:endParaRPr lang="en-US"/>
          </a:p>
        </p:txBody>
      </p:sp>
      <p:sp>
        <p:nvSpPr>
          <p:cNvPr id="5" name="Footer Placeholder 4"/>
          <p:cNvSpPr>
            <a:spLocks noGrp="1"/>
          </p:cNvSpPr>
          <p:nvPr>
            <p:ph type="ftr" sz="quarter" idx="11"/>
          </p:nvPr>
        </p:nvSpPr>
        <p:spPr>
          <a:xfrm>
            <a:off x="3124200" y="5589871"/>
            <a:ext cx="2895600" cy="365125"/>
          </a:xfrm>
        </p:spPr>
        <p:txBody>
          <a:bodyPr/>
          <a:lstStyle/>
          <a:p>
            <a:endParaRPr lang="en-US"/>
          </a:p>
        </p:txBody>
      </p:sp>
      <p:sp>
        <p:nvSpPr>
          <p:cNvPr id="6" name="Slide Number Placeholder 5"/>
          <p:cNvSpPr>
            <a:spLocks noGrp="1"/>
          </p:cNvSpPr>
          <p:nvPr>
            <p:ph type="sldNum" sz="quarter" idx="12"/>
          </p:nvPr>
        </p:nvSpPr>
        <p:spPr>
          <a:xfrm>
            <a:off x="6553200" y="5589871"/>
            <a:ext cx="2133600" cy="365125"/>
          </a:xfrm>
        </p:spPr>
        <p:txBody>
          <a:bodyPr/>
          <a:lstStyle/>
          <a:p>
            <a:fld id="{598027BA-D48A-F24D-AF80-1DD533F48247}" type="slidenum">
              <a:rPr lang="en-US" smtClean="0"/>
              <a:pPr/>
              <a:t>‹#›</a:t>
            </a:fld>
            <a:endParaRPr lang="en-US"/>
          </a:p>
        </p:txBody>
      </p:sp>
    </p:spTree>
    <p:extLst>
      <p:ext uri="{BB962C8B-B14F-4D97-AF65-F5344CB8AC3E}">
        <p14:creationId xmlns:p14="http://schemas.microsoft.com/office/powerpoint/2010/main" val="156952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13108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13108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576424"/>
            <a:ext cx="2133600" cy="365125"/>
          </a:xfrm>
        </p:spPr>
        <p:txBody>
          <a:bodyPr/>
          <a:lstStyle/>
          <a:p>
            <a:fld id="{C2DBA196-D8E1-2442-B2DE-80E83EEE67F2}" type="datetimeFigureOut">
              <a:rPr lang="en-US" smtClean="0"/>
              <a:pPr/>
              <a:t>6/21/21</a:t>
            </a:fld>
            <a:endParaRPr lang="en-US"/>
          </a:p>
        </p:txBody>
      </p:sp>
      <p:sp>
        <p:nvSpPr>
          <p:cNvPr id="5" name="Footer Placeholder 4"/>
          <p:cNvSpPr>
            <a:spLocks noGrp="1"/>
          </p:cNvSpPr>
          <p:nvPr>
            <p:ph type="ftr" sz="quarter" idx="11"/>
          </p:nvPr>
        </p:nvSpPr>
        <p:spPr>
          <a:xfrm>
            <a:off x="3124200" y="5576424"/>
            <a:ext cx="2895600" cy="365125"/>
          </a:xfrm>
        </p:spPr>
        <p:txBody>
          <a:bodyPr/>
          <a:lstStyle/>
          <a:p>
            <a:endParaRPr lang="en-US" dirty="0"/>
          </a:p>
        </p:txBody>
      </p:sp>
      <p:sp>
        <p:nvSpPr>
          <p:cNvPr id="6" name="Slide Number Placeholder 5"/>
          <p:cNvSpPr>
            <a:spLocks noGrp="1"/>
          </p:cNvSpPr>
          <p:nvPr>
            <p:ph type="sldNum" sz="quarter" idx="12"/>
          </p:nvPr>
        </p:nvSpPr>
        <p:spPr>
          <a:xfrm>
            <a:off x="6553200" y="5576424"/>
            <a:ext cx="2133600" cy="365125"/>
          </a:xfrm>
        </p:spPr>
        <p:txBody>
          <a:bodyPr/>
          <a:lstStyle/>
          <a:p>
            <a:fld id="{598027BA-D48A-F24D-AF80-1DD533F48247}" type="slidenum">
              <a:rPr lang="en-US" smtClean="0"/>
              <a:pPr/>
              <a:t>‹#›</a:t>
            </a:fld>
            <a:endParaRPr lang="en-US"/>
          </a:p>
        </p:txBody>
      </p:sp>
    </p:spTree>
    <p:extLst>
      <p:ext uri="{BB962C8B-B14F-4D97-AF65-F5344CB8AC3E}">
        <p14:creationId xmlns:p14="http://schemas.microsoft.com/office/powerpoint/2010/main" val="402887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2DBA196-D8E1-2442-B2DE-80E83EEE67F2}" type="datetimeFigureOut">
              <a:rPr lang="en-US" smtClean="0"/>
              <a:pPr/>
              <a:t>6/21/21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027BA-D48A-F24D-AF80-1DD533F48247}" type="slidenum">
              <a:rPr lang="en-US" smtClean="0"/>
              <a:pPr/>
              <a:t>‹#›</a:t>
            </a:fld>
            <a:endParaRPr lang="en-US"/>
          </a:p>
        </p:txBody>
      </p:sp>
    </p:spTree>
    <p:extLst>
      <p:ext uri="{BB962C8B-B14F-4D97-AF65-F5344CB8AC3E}">
        <p14:creationId xmlns:p14="http://schemas.microsoft.com/office/powerpoint/2010/main" val="264496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4357"/>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63417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5495742"/>
            <a:ext cx="2133600" cy="365125"/>
          </a:xfrm>
        </p:spPr>
        <p:txBody>
          <a:bodyPr/>
          <a:lstStyle/>
          <a:p>
            <a:fld id="{C2DBA196-D8E1-2442-B2DE-80E83EEE67F2}" type="datetimeFigureOut">
              <a:rPr lang="en-US" smtClean="0"/>
              <a:pPr/>
              <a:t>6/21/21</a:t>
            </a:fld>
            <a:endParaRPr lang="en-US"/>
          </a:p>
        </p:txBody>
      </p:sp>
      <p:sp>
        <p:nvSpPr>
          <p:cNvPr id="5" name="Footer Placeholder 4"/>
          <p:cNvSpPr>
            <a:spLocks noGrp="1"/>
          </p:cNvSpPr>
          <p:nvPr>
            <p:ph type="ftr" sz="quarter" idx="11"/>
          </p:nvPr>
        </p:nvSpPr>
        <p:spPr>
          <a:xfrm>
            <a:off x="3124200" y="5495742"/>
            <a:ext cx="2895600" cy="365125"/>
          </a:xfrm>
        </p:spPr>
        <p:txBody>
          <a:bodyPr/>
          <a:lstStyle/>
          <a:p>
            <a:endParaRPr lang="en-US"/>
          </a:p>
        </p:txBody>
      </p:sp>
      <p:sp>
        <p:nvSpPr>
          <p:cNvPr id="6" name="Slide Number Placeholder 5"/>
          <p:cNvSpPr>
            <a:spLocks noGrp="1"/>
          </p:cNvSpPr>
          <p:nvPr>
            <p:ph type="sldNum" sz="quarter" idx="12"/>
          </p:nvPr>
        </p:nvSpPr>
        <p:spPr>
          <a:xfrm>
            <a:off x="6553200" y="5495742"/>
            <a:ext cx="2133600" cy="365125"/>
          </a:xfrm>
        </p:spPr>
        <p:txBody>
          <a:bodyPr/>
          <a:lstStyle/>
          <a:p>
            <a:fld id="{598027BA-D48A-F24D-AF80-1DD533F48247}" type="slidenum">
              <a:rPr lang="en-US" smtClean="0"/>
              <a:pPr/>
              <a:t>‹#›</a:t>
            </a:fld>
            <a:endParaRPr lang="en-US"/>
          </a:p>
        </p:txBody>
      </p:sp>
    </p:spTree>
    <p:extLst>
      <p:ext uri="{BB962C8B-B14F-4D97-AF65-F5344CB8AC3E}">
        <p14:creationId xmlns:p14="http://schemas.microsoft.com/office/powerpoint/2010/main" val="188823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5769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35769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5549530"/>
            <a:ext cx="2133600" cy="365125"/>
          </a:xfrm>
        </p:spPr>
        <p:txBody>
          <a:bodyPr/>
          <a:lstStyle/>
          <a:p>
            <a:fld id="{C2DBA196-D8E1-2442-B2DE-80E83EEE67F2}" type="datetimeFigureOut">
              <a:rPr lang="en-US" smtClean="0"/>
              <a:pPr/>
              <a:t>6/21/21</a:t>
            </a:fld>
            <a:endParaRPr lang="en-US"/>
          </a:p>
        </p:txBody>
      </p:sp>
      <p:sp>
        <p:nvSpPr>
          <p:cNvPr id="6" name="Footer Placeholder 5"/>
          <p:cNvSpPr>
            <a:spLocks noGrp="1"/>
          </p:cNvSpPr>
          <p:nvPr>
            <p:ph type="ftr" sz="quarter" idx="11"/>
          </p:nvPr>
        </p:nvSpPr>
        <p:spPr>
          <a:xfrm>
            <a:off x="3124200" y="5549530"/>
            <a:ext cx="2895600" cy="365125"/>
          </a:xfrm>
        </p:spPr>
        <p:txBody>
          <a:bodyPr/>
          <a:lstStyle/>
          <a:p>
            <a:endParaRPr lang="en-US"/>
          </a:p>
        </p:txBody>
      </p:sp>
      <p:sp>
        <p:nvSpPr>
          <p:cNvPr id="7" name="Slide Number Placeholder 6"/>
          <p:cNvSpPr>
            <a:spLocks noGrp="1"/>
          </p:cNvSpPr>
          <p:nvPr>
            <p:ph type="sldNum" sz="quarter" idx="12"/>
          </p:nvPr>
        </p:nvSpPr>
        <p:spPr>
          <a:xfrm>
            <a:off x="6553200" y="5549530"/>
            <a:ext cx="2133600" cy="365125"/>
          </a:xfrm>
        </p:spPr>
        <p:txBody>
          <a:bodyPr/>
          <a:lstStyle/>
          <a:p>
            <a:fld id="{598027BA-D48A-F24D-AF80-1DD533F48247}" type="slidenum">
              <a:rPr lang="en-US" smtClean="0"/>
              <a:pPr/>
              <a:t>‹#›</a:t>
            </a:fld>
            <a:endParaRPr lang="en-US"/>
          </a:p>
        </p:txBody>
      </p:sp>
    </p:spTree>
    <p:extLst>
      <p:ext uri="{BB962C8B-B14F-4D97-AF65-F5344CB8AC3E}">
        <p14:creationId xmlns:p14="http://schemas.microsoft.com/office/powerpoint/2010/main" val="316796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2939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2939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5468848"/>
            <a:ext cx="2133600" cy="365125"/>
          </a:xfrm>
        </p:spPr>
        <p:txBody>
          <a:bodyPr/>
          <a:lstStyle/>
          <a:p>
            <a:fld id="{C2DBA196-D8E1-2442-B2DE-80E83EEE67F2}" type="datetimeFigureOut">
              <a:rPr lang="en-US" smtClean="0"/>
              <a:pPr/>
              <a:t>6/21/21</a:t>
            </a:fld>
            <a:endParaRPr lang="en-US"/>
          </a:p>
        </p:txBody>
      </p:sp>
      <p:sp>
        <p:nvSpPr>
          <p:cNvPr id="8" name="Footer Placeholder 7"/>
          <p:cNvSpPr>
            <a:spLocks noGrp="1"/>
          </p:cNvSpPr>
          <p:nvPr>
            <p:ph type="ftr" sz="quarter" idx="11"/>
          </p:nvPr>
        </p:nvSpPr>
        <p:spPr>
          <a:xfrm>
            <a:off x="3124200" y="5468848"/>
            <a:ext cx="2895600" cy="365125"/>
          </a:xfrm>
        </p:spPr>
        <p:txBody>
          <a:bodyPr/>
          <a:lstStyle/>
          <a:p>
            <a:endParaRPr lang="en-US" dirty="0"/>
          </a:p>
        </p:txBody>
      </p:sp>
      <p:sp>
        <p:nvSpPr>
          <p:cNvPr id="9" name="Slide Number Placeholder 8"/>
          <p:cNvSpPr>
            <a:spLocks noGrp="1"/>
          </p:cNvSpPr>
          <p:nvPr>
            <p:ph type="sldNum" sz="quarter" idx="12"/>
          </p:nvPr>
        </p:nvSpPr>
        <p:spPr>
          <a:xfrm>
            <a:off x="6553200" y="5468848"/>
            <a:ext cx="2133600" cy="365125"/>
          </a:xfrm>
        </p:spPr>
        <p:txBody>
          <a:bodyPr/>
          <a:lstStyle/>
          <a:p>
            <a:fld id="{598027BA-D48A-F24D-AF80-1DD533F48247}" type="slidenum">
              <a:rPr lang="en-US" smtClean="0"/>
              <a:pPr/>
              <a:t>‹#›</a:t>
            </a:fld>
            <a:endParaRPr lang="en-US"/>
          </a:p>
        </p:txBody>
      </p:sp>
    </p:spTree>
    <p:extLst>
      <p:ext uri="{BB962C8B-B14F-4D97-AF65-F5344CB8AC3E}">
        <p14:creationId xmlns:p14="http://schemas.microsoft.com/office/powerpoint/2010/main" val="340981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16684"/>
            <a:ext cx="8229600" cy="1143000"/>
          </a:xfrm>
        </p:spPr>
        <p:txBody>
          <a:bodyPr/>
          <a:lstStyle/>
          <a:p>
            <a:r>
              <a:rPr lang="en-US" dirty="0"/>
              <a:t>Click to edit Master title style</a:t>
            </a:r>
          </a:p>
        </p:txBody>
      </p:sp>
      <p:sp>
        <p:nvSpPr>
          <p:cNvPr id="3" name="Date Placeholder 2"/>
          <p:cNvSpPr>
            <a:spLocks noGrp="1"/>
          </p:cNvSpPr>
          <p:nvPr>
            <p:ph type="dt" sz="half" idx="10"/>
          </p:nvPr>
        </p:nvSpPr>
        <p:spPr>
          <a:xfrm>
            <a:off x="457200" y="5562977"/>
            <a:ext cx="2133600" cy="365125"/>
          </a:xfrm>
        </p:spPr>
        <p:txBody>
          <a:bodyPr/>
          <a:lstStyle/>
          <a:p>
            <a:fld id="{C2DBA196-D8E1-2442-B2DE-80E83EEE67F2}" type="datetimeFigureOut">
              <a:rPr lang="en-US" smtClean="0"/>
              <a:pPr/>
              <a:t>6/21/21</a:t>
            </a:fld>
            <a:endParaRPr lang="en-US" dirty="0"/>
          </a:p>
        </p:txBody>
      </p:sp>
      <p:sp>
        <p:nvSpPr>
          <p:cNvPr id="4" name="Footer Placeholder 3"/>
          <p:cNvSpPr>
            <a:spLocks noGrp="1"/>
          </p:cNvSpPr>
          <p:nvPr>
            <p:ph type="ftr" sz="quarter" idx="11"/>
          </p:nvPr>
        </p:nvSpPr>
        <p:spPr>
          <a:xfrm>
            <a:off x="3124200" y="5562977"/>
            <a:ext cx="2895600" cy="365125"/>
          </a:xfrm>
        </p:spPr>
        <p:txBody>
          <a:bodyPr/>
          <a:lstStyle/>
          <a:p>
            <a:endParaRPr lang="en-US"/>
          </a:p>
        </p:txBody>
      </p:sp>
      <p:sp>
        <p:nvSpPr>
          <p:cNvPr id="5" name="Slide Number Placeholder 4"/>
          <p:cNvSpPr>
            <a:spLocks noGrp="1"/>
          </p:cNvSpPr>
          <p:nvPr>
            <p:ph type="sldNum" sz="quarter" idx="12"/>
          </p:nvPr>
        </p:nvSpPr>
        <p:spPr>
          <a:xfrm>
            <a:off x="6553200" y="5562977"/>
            <a:ext cx="2133600" cy="365125"/>
          </a:xfrm>
        </p:spPr>
        <p:txBody>
          <a:bodyPr/>
          <a:lstStyle/>
          <a:p>
            <a:fld id="{598027BA-D48A-F24D-AF80-1DD533F48247}" type="slidenum">
              <a:rPr lang="en-US" smtClean="0"/>
              <a:pPr/>
              <a:t>‹#›</a:t>
            </a:fld>
            <a:endParaRPr lang="en-US"/>
          </a:p>
        </p:txBody>
      </p:sp>
    </p:spTree>
    <p:extLst>
      <p:ext uri="{BB962C8B-B14F-4D97-AF65-F5344CB8AC3E}">
        <p14:creationId xmlns:p14="http://schemas.microsoft.com/office/powerpoint/2010/main" val="107587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549530"/>
            <a:ext cx="2133600" cy="365125"/>
          </a:xfrm>
        </p:spPr>
        <p:txBody>
          <a:bodyPr/>
          <a:lstStyle/>
          <a:p>
            <a:fld id="{C2DBA196-D8E1-2442-B2DE-80E83EEE67F2}" type="datetimeFigureOut">
              <a:rPr lang="en-US" smtClean="0"/>
              <a:pPr/>
              <a:t>6/21/21</a:t>
            </a:fld>
            <a:endParaRPr lang="en-US"/>
          </a:p>
        </p:txBody>
      </p:sp>
      <p:sp>
        <p:nvSpPr>
          <p:cNvPr id="3" name="Footer Placeholder 2"/>
          <p:cNvSpPr>
            <a:spLocks noGrp="1"/>
          </p:cNvSpPr>
          <p:nvPr>
            <p:ph type="ftr" sz="quarter" idx="11"/>
          </p:nvPr>
        </p:nvSpPr>
        <p:spPr>
          <a:xfrm>
            <a:off x="3124200" y="5549530"/>
            <a:ext cx="2895600" cy="365125"/>
          </a:xfrm>
        </p:spPr>
        <p:txBody>
          <a:bodyPr/>
          <a:lstStyle/>
          <a:p>
            <a:endParaRPr lang="en-US"/>
          </a:p>
        </p:txBody>
      </p:sp>
      <p:sp>
        <p:nvSpPr>
          <p:cNvPr id="4" name="Slide Number Placeholder 3"/>
          <p:cNvSpPr>
            <a:spLocks noGrp="1"/>
          </p:cNvSpPr>
          <p:nvPr>
            <p:ph type="sldNum" sz="quarter" idx="12"/>
          </p:nvPr>
        </p:nvSpPr>
        <p:spPr>
          <a:xfrm>
            <a:off x="6553200" y="5549530"/>
            <a:ext cx="2133600" cy="365125"/>
          </a:xfrm>
        </p:spPr>
        <p:txBody>
          <a:bodyPr/>
          <a:lstStyle/>
          <a:p>
            <a:fld id="{598027BA-D48A-F24D-AF80-1DD533F48247}" type="slidenum">
              <a:rPr lang="en-US" smtClean="0"/>
              <a:pPr/>
              <a:t>‹#›</a:t>
            </a:fld>
            <a:endParaRPr lang="en-US"/>
          </a:p>
        </p:txBody>
      </p:sp>
    </p:spTree>
    <p:extLst>
      <p:ext uri="{BB962C8B-B14F-4D97-AF65-F5344CB8AC3E}">
        <p14:creationId xmlns:p14="http://schemas.microsoft.com/office/powerpoint/2010/main" val="280185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0519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38899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5549530"/>
            <a:ext cx="2133600" cy="365125"/>
          </a:xfrm>
        </p:spPr>
        <p:txBody>
          <a:bodyPr/>
          <a:lstStyle/>
          <a:p>
            <a:fld id="{C2DBA196-D8E1-2442-B2DE-80E83EEE67F2}" type="datetimeFigureOut">
              <a:rPr lang="en-US" smtClean="0"/>
              <a:pPr/>
              <a:t>6/21/21</a:t>
            </a:fld>
            <a:endParaRPr lang="en-US" dirty="0"/>
          </a:p>
        </p:txBody>
      </p:sp>
      <p:sp>
        <p:nvSpPr>
          <p:cNvPr id="6" name="Footer Placeholder 5"/>
          <p:cNvSpPr>
            <a:spLocks noGrp="1"/>
          </p:cNvSpPr>
          <p:nvPr>
            <p:ph type="ftr" sz="quarter" idx="11"/>
          </p:nvPr>
        </p:nvSpPr>
        <p:spPr>
          <a:xfrm>
            <a:off x="3124200" y="5549530"/>
            <a:ext cx="2895600" cy="365125"/>
          </a:xfrm>
        </p:spPr>
        <p:txBody>
          <a:bodyPr/>
          <a:lstStyle/>
          <a:p>
            <a:endParaRPr lang="en-US"/>
          </a:p>
        </p:txBody>
      </p:sp>
      <p:sp>
        <p:nvSpPr>
          <p:cNvPr id="7" name="Slide Number Placeholder 6"/>
          <p:cNvSpPr>
            <a:spLocks noGrp="1"/>
          </p:cNvSpPr>
          <p:nvPr>
            <p:ph type="sldNum" sz="quarter" idx="12"/>
          </p:nvPr>
        </p:nvSpPr>
        <p:spPr>
          <a:xfrm>
            <a:off x="6553200" y="5549530"/>
            <a:ext cx="2133600" cy="365125"/>
          </a:xfrm>
        </p:spPr>
        <p:txBody>
          <a:bodyPr/>
          <a:lstStyle/>
          <a:p>
            <a:fld id="{598027BA-D48A-F24D-AF80-1DD533F48247}" type="slidenum">
              <a:rPr lang="en-US" smtClean="0"/>
              <a:pPr/>
              <a:t>‹#›</a:t>
            </a:fld>
            <a:endParaRPr lang="en-US"/>
          </a:p>
        </p:txBody>
      </p:sp>
    </p:spTree>
    <p:extLst>
      <p:ext uri="{BB962C8B-B14F-4D97-AF65-F5344CB8AC3E}">
        <p14:creationId xmlns:p14="http://schemas.microsoft.com/office/powerpoint/2010/main" val="351778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9378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3233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56051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5576424"/>
            <a:ext cx="2133600" cy="365125"/>
          </a:xfrm>
        </p:spPr>
        <p:txBody>
          <a:bodyPr/>
          <a:lstStyle/>
          <a:p>
            <a:fld id="{C2DBA196-D8E1-2442-B2DE-80E83EEE67F2}" type="datetimeFigureOut">
              <a:rPr lang="en-US" smtClean="0"/>
              <a:pPr/>
              <a:t>6/21/21</a:t>
            </a:fld>
            <a:endParaRPr lang="en-US" dirty="0"/>
          </a:p>
        </p:txBody>
      </p:sp>
      <p:sp>
        <p:nvSpPr>
          <p:cNvPr id="6" name="Footer Placeholder 5"/>
          <p:cNvSpPr>
            <a:spLocks noGrp="1"/>
          </p:cNvSpPr>
          <p:nvPr>
            <p:ph type="ftr" sz="quarter" idx="11"/>
          </p:nvPr>
        </p:nvSpPr>
        <p:spPr>
          <a:xfrm>
            <a:off x="3124200" y="5576424"/>
            <a:ext cx="2895600" cy="365125"/>
          </a:xfrm>
        </p:spPr>
        <p:txBody>
          <a:bodyPr/>
          <a:lstStyle/>
          <a:p>
            <a:endParaRPr lang="en-US"/>
          </a:p>
        </p:txBody>
      </p:sp>
      <p:sp>
        <p:nvSpPr>
          <p:cNvPr id="7" name="Slide Number Placeholder 6"/>
          <p:cNvSpPr>
            <a:spLocks noGrp="1"/>
          </p:cNvSpPr>
          <p:nvPr>
            <p:ph type="sldNum" sz="quarter" idx="12"/>
          </p:nvPr>
        </p:nvSpPr>
        <p:spPr>
          <a:xfrm>
            <a:off x="6553200" y="5576424"/>
            <a:ext cx="2133600" cy="365125"/>
          </a:xfrm>
        </p:spPr>
        <p:txBody>
          <a:bodyPr/>
          <a:lstStyle/>
          <a:p>
            <a:fld id="{598027BA-D48A-F24D-AF80-1DD533F48247}" type="slidenum">
              <a:rPr lang="en-US" smtClean="0"/>
              <a:pPr/>
              <a:t>‹#›</a:t>
            </a:fld>
            <a:endParaRPr lang="en-US"/>
          </a:p>
        </p:txBody>
      </p:sp>
    </p:spTree>
    <p:extLst>
      <p:ext uri="{BB962C8B-B14F-4D97-AF65-F5344CB8AC3E}">
        <p14:creationId xmlns:p14="http://schemas.microsoft.com/office/powerpoint/2010/main" val="333142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3832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5629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BA196-D8E1-2442-B2DE-80E83EEE67F2}" type="datetimeFigureOut">
              <a:rPr lang="en-US" smtClean="0"/>
              <a:pPr/>
              <a:t>6/21/21</a:t>
            </a:fld>
            <a:endParaRPr lang="en-US"/>
          </a:p>
        </p:txBody>
      </p:sp>
      <p:sp>
        <p:nvSpPr>
          <p:cNvPr id="5" name="Footer Placeholder 4"/>
          <p:cNvSpPr>
            <a:spLocks noGrp="1"/>
          </p:cNvSpPr>
          <p:nvPr>
            <p:ph type="ftr" sz="quarter" idx="3"/>
          </p:nvPr>
        </p:nvSpPr>
        <p:spPr>
          <a:xfrm>
            <a:off x="3124200" y="556297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56297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027BA-D48A-F24D-AF80-1DD533F48247}" type="slidenum">
              <a:rPr lang="en-US" smtClean="0"/>
              <a:pPr/>
              <a:t>‹#›</a:t>
            </a:fld>
            <a:endParaRPr lang="en-US"/>
          </a:p>
        </p:txBody>
      </p:sp>
    </p:spTree>
    <p:extLst>
      <p:ext uri="{BB962C8B-B14F-4D97-AF65-F5344CB8AC3E}">
        <p14:creationId xmlns:p14="http://schemas.microsoft.com/office/powerpoint/2010/main" val="1842840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tx1"/>
                </a:solidFill>
              </a:rPr>
              <a:t>Financial Literacy for Young Professionals </a:t>
            </a:r>
          </a:p>
        </p:txBody>
      </p:sp>
      <p:sp>
        <p:nvSpPr>
          <p:cNvPr id="3" name="Subtitle 2"/>
          <p:cNvSpPr>
            <a:spLocks noGrp="1"/>
          </p:cNvSpPr>
          <p:nvPr>
            <p:ph type="subTitle" idx="1"/>
          </p:nvPr>
        </p:nvSpPr>
        <p:spPr/>
        <p:txBody>
          <a:bodyPr/>
          <a:lstStyle/>
          <a:p>
            <a:r>
              <a:rPr lang="en-US" dirty="0">
                <a:solidFill>
                  <a:schemeClr val="tx2"/>
                </a:solidFill>
              </a:rPr>
              <a:t>Sponsored by MOCPA Wealth and Asset Management Committee</a:t>
            </a:r>
          </a:p>
        </p:txBody>
      </p:sp>
    </p:spTree>
    <p:extLst>
      <p:ext uri="{BB962C8B-B14F-4D97-AF65-F5344CB8AC3E}">
        <p14:creationId xmlns:p14="http://schemas.microsoft.com/office/powerpoint/2010/main" val="889181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F6A8-AB67-43E2-BF3C-7818093F3FCD}"/>
              </a:ext>
            </a:extLst>
          </p:cNvPr>
          <p:cNvSpPr>
            <a:spLocks noGrp="1"/>
          </p:cNvSpPr>
          <p:nvPr>
            <p:ph type="title"/>
          </p:nvPr>
        </p:nvSpPr>
        <p:spPr/>
        <p:txBody>
          <a:bodyPr/>
          <a:lstStyle/>
          <a:p>
            <a:r>
              <a:rPr lang="en-US" b="1" dirty="0"/>
              <a:t>Affordability</a:t>
            </a:r>
          </a:p>
        </p:txBody>
      </p:sp>
      <p:sp>
        <p:nvSpPr>
          <p:cNvPr id="3" name="Content Placeholder 2">
            <a:extLst>
              <a:ext uri="{FF2B5EF4-FFF2-40B4-BE49-F238E27FC236}">
                <a16:creationId xmlns:a16="http://schemas.microsoft.com/office/drawing/2014/main" id="{8242063A-13CB-4785-929D-92F704018B54}"/>
              </a:ext>
            </a:extLst>
          </p:cNvPr>
          <p:cNvSpPr>
            <a:spLocks noGrp="1"/>
          </p:cNvSpPr>
          <p:nvPr>
            <p:ph sz="half" idx="1"/>
          </p:nvPr>
        </p:nvSpPr>
        <p:spPr>
          <a:xfrm>
            <a:off x="457200" y="1155915"/>
            <a:ext cx="5053122" cy="2860242"/>
          </a:xfrm>
        </p:spPr>
        <p:txBody>
          <a:bodyPr>
            <a:normAutofit/>
          </a:bodyPr>
          <a:lstStyle/>
          <a:p>
            <a:r>
              <a:rPr lang="en-US" sz="2200" dirty="0"/>
              <a:t>How much can you afford?</a:t>
            </a:r>
          </a:p>
          <a:p>
            <a:r>
              <a:rPr lang="en-US" sz="2200" dirty="0"/>
              <a:t>Maximum ratios</a:t>
            </a:r>
          </a:p>
          <a:p>
            <a:r>
              <a:rPr lang="en-US" sz="2200" dirty="0"/>
              <a:t>Lender guidelines for home purchase:</a:t>
            </a:r>
          </a:p>
          <a:p>
            <a:pPr marL="457200" lvl="1" indent="0">
              <a:buNone/>
            </a:pPr>
            <a:r>
              <a:rPr lang="en-US" sz="2200" dirty="0"/>
              <a:t>- 25% of after tax income on housing</a:t>
            </a:r>
          </a:p>
          <a:p>
            <a:pPr marL="0" indent="0">
              <a:buNone/>
            </a:pPr>
            <a:endParaRPr lang="en-US" dirty="0"/>
          </a:p>
        </p:txBody>
      </p:sp>
      <p:pic>
        <p:nvPicPr>
          <p:cNvPr id="6" name="Content Placeholder 5" descr="Two people sketching and brainstorming on table">
            <a:extLst>
              <a:ext uri="{FF2B5EF4-FFF2-40B4-BE49-F238E27FC236}">
                <a16:creationId xmlns:a16="http://schemas.microsoft.com/office/drawing/2014/main" id="{696A55C6-C8E1-4F5C-AC31-9E3B17B64945}"/>
              </a:ext>
            </a:extLst>
          </p:cNvPr>
          <p:cNvPicPr>
            <a:picLocks noGrp="1" noChangeAspect="1"/>
          </p:cNvPicPr>
          <p:nvPr>
            <p:ph sz="half" idx="2"/>
          </p:nvPr>
        </p:nvPicPr>
        <p:blipFill>
          <a:blip r:embed="rId3"/>
          <a:stretch>
            <a:fillRect/>
          </a:stretch>
        </p:blipFill>
        <p:spPr>
          <a:xfrm>
            <a:off x="5532319" y="1230832"/>
            <a:ext cx="3198475" cy="2131795"/>
          </a:xfrm>
        </p:spPr>
      </p:pic>
      <p:sp>
        <p:nvSpPr>
          <p:cNvPr id="4" name="TextBox 3">
            <a:extLst>
              <a:ext uri="{FF2B5EF4-FFF2-40B4-BE49-F238E27FC236}">
                <a16:creationId xmlns:a16="http://schemas.microsoft.com/office/drawing/2014/main" id="{7FB84A37-D004-4BEB-B14D-5060A6ADAD36}"/>
              </a:ext>
            </a:extLst>
          </p:cNvPr>
          <p:cNvSpPr txBox="1"/>
          <p:nvPr/>
        </p:nvSpPr>
        <p:spPr>
          <a:xfrm>
            <a:off x="747324" y="5517419"/>
            <a:ext cx="4596288" cy="369332"/>
          </a:xfrm>
          <a:prstGeom prst="rect">
            <a:avLst/>
          </a:prstGeom>
          <a:noFill/>
        </p:spPr>
        <p:txBody>
          <a:bodyPr wrap="square" rtlCol="0">
            <a:spAutoFit/>
          </a:bodyPr>
          <a:lstStyle/>
          <a:p>
            <a:pPr marL="457200" lvl="1" indent="0">
              <a:buNone/>
            </a:pPr>
            <a:r>
              <a:rPr lang="en-US" b="1" dirty="0"/>
              <a:t>Exercise: Rent Vs Buy</a:t>
            </a:r>
          </a:p>
        </p:txBody>
      </p:sp>
      <p:pic>
        <p:nvPicPr>
          <p:cNvPr id="5" name="Graphic 4" descr="Artificial Intelligence">
            <a:extLst>
              <a:ext uri="{FF2B5EF4-FFF2-40B4-BE49-F238E27FC236}">
                <a16:creationId xmlns:a16="http://schemas.microsoft.com/office/drawing/2014/main" id="{B5BC6CD7-3E83-4729-9D92-90FEDE520A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0768" y="5519863"/>
            <a:ext cx="366888" cy="366888"/>
          </a:xfrm>
          <a:prstGeom prst="rect">
            <a:avLst/>
          </a:prstGeom>
        </p:spPr>
      </p:pic>
      <p:sp>
        <p:nvSpPr>
          <p:cNvPr id="8" name="TextBox 7">
            <a:extLst>
              <a:ext uri="{FF2B5EF4-FFF2-40B4-BE49-F238E27FC236}">
                <a16:creationId xmlns:a16="http://schemas.microsoft.com/office/drawing/2014/main" id="{65CB58BC-2295-4F3F-96E8-684B699C6F4D}"/>
              </a:ext>
            </a:extLst>
          </p:cNvPr>
          <p:cNvSpPr txBox="1"/>
          <p:nvPr/>
        </p:nvSpPr>
        <p:spPr>
          <a:xfrm>
            <a:off x="435203" y="3362627"/>
            <a:ext cx="8519724" cy="2123658"/>
          </a:xfrm>
          <a:prstGeom prst="rect">
            <a:avLst/>
          </a:prstGeom>
          <a:noFill/>
        </p:spPr>
        <p:txBody>
          <a:bodyPr wrap="square">
            <a:spAutoFit/>
          </a:bodyPr>
          <a:lstStyle/>
          <a:p>
            <a:pPr lvl="1"/>
            <a:r>
              <a:rPr lang="en-US" sz="2200" dirty="0">
                <a:latin typeface="Arial" panose="020B0604020202020204" pitchFamily="34" charset="0"/>
                <a:cs typeface="Arial" panose="020B0604020202020204" pitchFamily="34" charset="0"/>
              </a:rPr>
              <a:t>- Housing Expense Ratio: Principal, interest, taxes and mortgage insurance should be less than 28% of your monthly gross income.</a:t>
            </a:r>
          </a:p>
          <a:p>
            <a:pPr lvl="1"/>
            <a:r>
              <a:rPr lang="en-US" sz="2200" dirty="0">
                <a:latin typeface="Arial" panose="020B0604020202020204" pitchFamily="34" charset="0"/>
                <a:cs typeface="Arial" panose="020B0604020202020204" pitchFamily="34" charset="0"/>
              </a:rPr>
              <a:t>- Debt to Income Ratio: Housing expenses, care loans, credit cards, student loans, alimony and child support should be less than 45% of your monthly gross income.</a:t>
            </a:r>
          </a:p>
        </p:txBody>
      </p:sp>
    </p:spTree>
    <p:extLst>
      <p:ext uri="{BB962C8B-B14F-4D97-AF65-F5344CB8AC3E}">
        <p14:creationId xmlns:p14="http://schemas.microsoft.com/office/powerpoint/2010/main" val="350817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1BED-3329-45C5-99EE-0C70A535CAA3}"/>
              </a:ext>
            </a:extLst>
          </p:cNvPr>
          <p:cNvSpPr>
            <a:spLocks noGrp="1"/>
          </p:cNvSpPr>
          <p:nvPr>
            <p:ph type="title"/>
          </p:nvPr>
        </p:nvSpPr>
        <p:spPr/>
        <p:txBody>
          <a:bodyPr/>
          <a:lstStyle/>
          <a:p>
            <a:r>
              <a:rPr lang="en-US" dirty="0"/>
              <a:t>Transportation</a:t>
            </a:r>
          </a:p>
        </p:txBody>
      </p:sp>
      <p:sp>
        <p:nvSpPr>
          <p:cNvPr id="3" name="Text Placeholder 2">
            <a:extLst>
              <a:ext uri="{FF2B5EF4-FFF2-40B4-BE49-F238E27FC236}">
                <a16:creationId xmlns:a16="http://schemas.microsoft.com/office/drawing/2014/main" id="{48257C35-D70B-414C-84B3-B2F2D4414D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22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439C-3FD4-4060-9151-A5CE6D065101}"/>
              </a:ext>
            </a:extLst>
          </p:cNvPr>
          <p:cNvSpPr>
            <a:spLocks noGrp="1"/>
          </p:cNvSpPr>
          <p:nvPr>
            <p:ph type="title"/>
          </p:nvPr>
        </p:nvSpPr>
        <p:spPr/>
        <p:txBody>
          <a:bodyPr>
            <a:noAutofit/>
          </a:bodyPr>
          <a:lstStyle/>
          <a:p>
            <a:r>
              <a:rPr lang="en-US" b="1" dirty="0"/>
              <a:t>Lifestyle, Transportation, and You</a:t>
            </a:r>
          </a:p>
        </p:txBody>
      </p:sp>
      <p:sp>
        <p:nvSpPr>
          <p:cNvPr id="3" name="Content Placeholder 2">
            <a:extLst>
              <a:ext uri="{FF2B5EF4-FFF2-40B4-BE49-F238E27FC236}">
                <a16:creationId xmlns:a16="http://schemas.microsoft.com/office/drawing/2014/main" id="{8E5F1235-95C0-40E6-A1A4-508D86322F39}"/>
              </a:ext>
            </a:extLst>
          </p:cNvPr>
          <p:cNvSpPr>
            <a:spLocks noGrp="1"/>
          </p:cNvSpPr>
          <p:nvPr>
            <p:ph sz="half" idx="1"/>
          </p:nvPr>
        </p:nvSpPr>
        <p:spPr/>
        <p:txBody>
          <a:bodyPr>
            <a:normAutofit fontScale="92500"/>
          </a:bodyPr>
          <a:lstStyle/>
          <a:p>
            <a:r>
              <a:rPr lang="en-US" dirty="0"/>
              <a:t>Before buying or leasing a car, it is helpful to consider the type of vehicle needed</a:t>
            </a:r>
          </a:p>
          <a:p>
            <a:pPr lvl="1"/>
            <a:r>
              <a:rPr lang="en-US" dirty="0"/>
              <a:t>Climate</a:t>
            </a:r>
          </a:p>
          <a:p>
            <a:pPr lvl="1"/>
            <a:r>
              <a:rPr lang="en-US" dirty="0"/>
              <a:t>Features needed vs. desired</a:t>
            </a:r>
          </a:p>
          <a:p>
            <a:pPr lvl="1"/>
            <a:r>
              <a:rPr lang="en-US" dirty="0"/>
              <a:t>How will you look driving?</a:t>
            </a:r>
          </a:p>
        </p:txBody>
      </p:sp>
      <p:pic>
        <p:nvPicPr>
          <p:cNvPr id="6" name="Content Placeholder 5" descr="SUV car driving at sunset">
            <a:extLst>
              <a:ext uri="{FF2B5EF4-FFF2-40B4-BE49-F238E27FC236}">
                <a16:creationId xmlns:a16="http://schemas.microsoft.com/office/drawing/2014/main" id="{45A5C783-B62C-4374-838C-F047A6EC9F0B}"/>
              </a:ext>
            </a:extLst>
          </p:cNvPr>
          <p:cNvPicPr>
            <a:picLocks noGrp="1" noChangeAspect="1"/>
          </p:cNvPicPr>
          <p:nvPr>
            <p:ph sz="half" idx="2"/>
          </p:nvPr>
        </p:nvPicPr>
        <p:blipFill>
          <a:blip r:embed="rId2"/>
          <a:stretch>
            <a:fillRect/>
          </a:stretch>
        </p:blipFill>
        <p:spPr>
          <a:xfrm>
            <a:off x="4275687" y="2004803"/>
            <a:ext cx="4411113" cy="2767714"/>
          </a:xfrm>
        </p:spPr>
      </p:pic>
    </p:spTree>
    <p:extLst>
      <p:ext uri="{BB962C8B-B14F-4D97-AF65-F5344CB8AC3E}">
        <p14:creationId xmlns:p14="http://schemas.microsoft.com/office/powerpoint/2010/main" val="157580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E2EE-6137-4A4D-9A94-C9CD76E8E8B6}"/>
              </a:ext>
            </a:extLst>
          </p:cNvPr>
          <p:cNvSpPr>
            <a:spLocks noGrp="1"/>
          </p:cNvSpPr>
          <p:nvPr>
            <p:ph type="title"/>
          </p:nvPr>
        </p:nvSpPr>
        <p:spPr/>
        <p:txBody>
          <a:bodyPr/>
          <a:lstStyle/>
          <a:p>
            <a:r>
              <a:rPr lang="en-US" b="1" dirty="0"/>
              <a:t>Buy/Lease? New/Used?</a:t>
            </a:r>
          </a:p>
        </p:txBody>
      </p:sp>
      <p:sp>
        <p:nvSpPr>
          <p:cNvPr id="3" name="Content Placeholder 2">
            <a:extLst>
              <a:ext uri="{FF2B5EF4-FFF2-40B4-BE49-F238E27FC236}">
                <a16:creationId xmlns:a16="http://schemas.microsoft.com/office/drawing/2014/main" id="{8751339A-5F5E-46B4-931C-BA0BB35C54B3}"/>
              </a:ext>
            </a:extLst>
          </p:cNvPr>
          <p:cNvSpPr>
            <a:spLocks noGrp="1"/>
          </p:cNvSpPr>
          <p:nvPr>
            <p:ph sz="half" idx="1"/>
          </p:nvPr>
        </p:nvSpPr>
        <p:spPr>
          <a:xfrm>
            <a:off x="7750" y="1417638"/>
            <a:ext cx="3882325" cy="4227162"/>
          </a:xfrm>
        </p:spPr>
        <p:txBody>
          <a:bodyPr>
            <a:normAutofit fontScale="85000" lnSpcReduction="10000"/>
          </a:bodyPr>
          <a:lstStyle/>
          <a:p>
            <a:pPr marL="0" indent="0">
              <a:buNone/>
            </a:pPr>
            <a:r>
              <a:rPr lang="en-US" b="1" dirty="0"/>
              <a:t>Buy vs. Lease</a:t>
            </a:r>
          </a:p>
          <a:p>
            <a:r>
              <a:rPr lang="en-US" dirty="0"/>
              <a:t>Sum of costs for owning a vehicle include both fixed and variable</a:t>
            </a:r>
          </a:p>
          <a:p>
            <a:r>
              <a:rPr lang="en-US" dirty="0"/>
              <a:t>Leases good for:</a:t>
            </a:r>
          </a:p>
          <a:p>
            <a:pPr lvl="1"/>
            <a:r>
              <a:rPr lang="en-US" dirty="0"/>
              <a:t>Financially stable</a:t>
            </a:r>
          </a:p>
          <a:p>
            <a:pPr lvl="1"/>
            <a:r>
              <a:rPr lang="en-US" dirty="0"/>
              <a:t>Can’t afford large </a:t>
            </a:r>
            <a:r>
              <a:rPr lang="en-US" dirty="0" err="1"/>
              <a:t>downpayment</a:t>
            </a:r>
            <a:endParaRPr lang="en-US" dirty="0"/>
          </a:p>
          <a:p>
            <a:pPr lvl="1"/>
            <a:r>
              <a:rPr lang="en-US" dirty="0"/>
              <a:t>Enjoy changing cars every few years</a:t>
            </a:r>
          </a:p>
          <a:p>
            <a:pPr lvl="1"/>
            <a:r>
              <a:rPr lang="en-US" dirty="0"/>
              <a:t>Do not plan on driving excessively</a:t>
            </a:r>
          </a:p>
        </p:txBody>
      </p:sp>
      <p:graphicFrame>
        <p:nvGraphicFramePr>
          <p:cNvPr id="5" name="Table 5">
            <a:extLst>
              <a:ext uri="{FF2B5EF4-FFF2-40B4-BE49-F238E27FC236}">
                <a16:creationId xmlns:a16="http://schemas.microsoft.com/office/drawing/2014/main" id="{AEBE7347-9D56-48DD-BE4A-C2477B7B5455}"/>
              </a:ext>
            </a:extLst>
          </p:cNvPr>
          <p:cNvGraphicFramePr>
            <a:graphicFrameLocks noGrp="1"/>
          </p:cNvGraphicFramePr>
          <p:nvPr>
            <p:ph sz="half" idx="2"/>
            <p:extLst>
              <p:ext uri="{D42A27DB-BD31-4B8C-83A1-F6EECF244321}">
                <p14:modId xmlns:p14="http://schemas.microsoft.com/office/powerpoint/2010/main" val="2540878326"/>
              </p:ext>
            </p:extLst>
          </p:nvPr>
        </p:nvGraphicFramePr>
        <p:xfrm>
          <a:off x="3759445" y="1417638"/>
          <a:ext cx="5246176" cy="4242531"/>
        </p:xfrm>
        <a:graphic>
          <a:graphicData uri="http://schemas.openxmlformats.org/drawingml/2006/table">
            <a:tbl>
              <a:tblPr firstRow="1" bandRow="1">
                <a:tableStyleId>{5C22544A-7EE6-4342-B048-85BDC9FD1C3A}</a:tableStyleId>
              </a:tblPr>
              <a:tblGrid>
                <a:gridCol w="1311544">
                  <a:extLst>
                    <a:ext uri="{9D8B030D-6E8A-4147-A177-3AD203B41FA5}">
                      <a16:colId xmlns:a16="http://schemas.microsoft.com/office/drawing/2014/main" val="1387474809"/>
                    </a:ext>
                  </a:extLst>
                </a:gridCol>
                <a:gridCol w="1311544">
                  <a:extLst>
                    <a:ext uri="{9D8B030D-6E8A-4147-A177-3AD203B41FA5}">
                      <a16:colId xmlns:a16="http://schemas.microsoft.com/office/drawing/2014/main" val="41038970"/>
                    </a:ext>
                  </a:extLst>
                </a:gridCol>
                <a:gridCol w="1311544">
                  <a:extLst>
                    <a:ext uri="{9D8B030D-6E8A-4147-A177-3AD203B41FA5}">
                      <a16:colId xmlns:a16="http://schemas.microsoft.com/office/drawing/2014/main" val="3147321327"/>
                    </a:ext>
                  </a:extLst>
                </a:gridCol>
                <a:gridCol w="1311544">
                  <a:extLst>
                    <a:ext uri="{9D8B030D-6E8A-4147-A177-3AD203B41FA5}">
                      <a16:colId xmlns:a16="http://schemas.microsoft.com/office/drawing/2014/main" val="3477615810"/>
                    </a:ext>
                  </a:extLst>
                </a:gridCol>
              </a:tblGrid>
              <a:tr h="611537">
                <a:tc gridSpan="2">
                  <a:txBody>
                    <a:bodyPr/>
                    <a:lstStyle/>
                    <a:p>
                      <a:pPr algn="ctr"/>
                      <a:r>
                        <a:rPr lang="en-US" sz="1400" dirty="0"/>
                        <a:t>NEW</a:t>
                      </a:r>
                    </a:p>
                  </a:txBody>
                  <a:tcPr/>
                </a:tc>
                <a:tc hMerge="1">
                  <a:txBody>
                    <a:bodyPr/>
                    <a:lstStyle/>
                    <a:p>
                      <a:endParaRPr lang="en-US" dirty="0"/>
                    </a:p>
                  </a:txBody>
                  <a:tcPr/>
                </a:tc>
                <a:tc gridSpan="2">
                  <a:txBody>
                    <a:bodyPr/>
                    <a:lstStyle/>
                    <a:p>
                      <a:pPr algn="ctr"/>
                      <a:r>
                        <a:rPr lang="en-US" sz="1400" dirty="0"/>
                        <a:t>Used</a:t>
                      </a:r>
                    </a:p>
                  </a:txBody>
                  <a:tcPr/>
                </a:tc>
                <a:tc hMerge="1">
                  <a:txBody>
                    <a:bodyPr/>
                    <a:lstStyle/>
                    <a:p>
                      <a:endParaRPr lang="en-US" dirty="0"/>
                    </a:p>
                  </a:txBody>
                  <a:tcPr/>
                </a:tc>
                <a:extLst>
                  <a:ext uri="{0D108BD9-81ED-4DB2-BD59-A6C34878D82A}">
                    <a16:rowId xmlns:a16="http://schemas.microsoft.com/office/drawing/2014/main" val="797026670"/>
                  </a:ext>
                </a:extLst>
              </a:tr>
              <a:tr h="611537">
                <a:tc>
                  <a:txBody>
                    <a:bodyPr/>
                    <a:lstStyle/>
                    <a:p>
                      <a:pPr algn="ctr"/>
                      <a:r>
                        <a:rPr lang="en-US" sz="1400" dirty="0"/>
                        <a:t>Pros</a:t>
                      </a:r>
                    </a:p>
                  </a:txBody>
                  <a:tcPr/>
                </a:tc>
                <a:tc>
                  <a:txBody>
                    <a:bodyPr/>
                    <a:lstStyle/>
                    <a:p>
                      <a:pPr algn="ctr"/>
                      <a:r>
                        <a:rPr lang="en-US" sz="1400" dirty="0"/>
                        <a:t>Cons</a:t>
                      </a:r>
                    </a:p>
                  </a:txBody>
                  <a:tcPr/>
                </a:tc>
                <a:tc>
                  <a:txBody>
                    <a:bodyPr/>
                    <a:lstStyle/>
                    <a:p>
                      <a:pPr algn="ctr"/>
                      <a:r>
                        <a:rPr lang="en-US" sz="1400" dirty="0"/>
                        <a:t>Pros</a:t>
                      </a:r>
                    </a:p>
                  </a:txBody>
                  <a:tcPr/>
                </a:tc>
                <a:tc>
                  <a:txBody>
                    <a:bodyPr/>
                    <a:lstStyle/>
                    <a:p>
                      <a:pPr algn="ctr"/>
                      <a:r>
                        <a:rPr lang="en-US" sz="1400" dirty="0"/>
                        <a:t>Cons</a:t>
                      </a:r>
                    </a:p>
                  </a:txBody>
                  <a:tcPr/>
                </a:tc>
                <a:extLst>
                  <a:ext uri="{0D108BD9-81ED-4DB2-BD59-A6C34878D82A}">
                    <a16:rowId xmlns:a16="http://schemas.microsoft.com/office/drawing/2014/main" val="2343452227"/>
                  </a:ext>
                </a:extLst>
              </a:tr>
              <a:tr h="611537">
                <a:tc>
                  <a:txBody>
                    <a:bodyPr/>
                    <a:lstStyle/>
                    <a:p>
                      <a:r>
                        <a:rPr lang="en-US" sz="1400" dirty="0"/>
                        <a:t>Better Warranty</a:t>
                      </a:r>
                    </a:p>
                  </a:txBody>
                  <a:tcPr/>
                </a:tc>
                <a:tc>
                  <a:txBody>
                    <a:bodyPr/>
                    <a:lstStyle/>
                    <a:p>
                      <a:r>
                        <a:rPr lang="en-US" sz="1400" dirty="0"/>
                        <a:t>Depreciates  ~ 40% in first 3 years</a:t>
                      </a:r>
                    </a:p>
                  </a:txBody>
                  <a:tcPr/>
                </a:tc>
                <a:tc>
                  <a:txBody>
                    <a:bodyPr/>
                    <a:lstStyle/>
                    <a:p>
                      <a:r>
                        <a:rPr lang="en-US" sz="1400" dirty="0"/>
                        <a:t>Steep depreciation already occurred</a:t>
                      </a:r>
                    </a:p>
                  </a:txBody>
                  <a:tcPr/>
                </a:tc>
                <a:tc>
                  <a:txBody>
                    <a:bodyPr/>
                    <a:lstStyle/>
                    <a:p>
                      <a:r>
                        <a:rPr lang="en-US" sz="1400" dirty="0"/>
                        <a:t>Little or no warranty</a:t>
                      </a:r>
                    </a:p>
                  </a:txBody>
                  <a:tcPr/>
                </a:tc>
                <a:extLst>
                  <a:ext uri="{0D108BD9-81ED-4DB2-BD59-A6C34878D82A}">
                    <a16:rowId xmlns:a16="http://schemas.microsoft.com/office/drawing/2014/main" val="3829266955"/>
                  </a:ext>
                </a:extLst>
              </a:tr>
              <a:tr h="611537">
                <a:tc>
                  <a:txBody>
                    <a:bodyPr/>
                    <a:lstStyle/>
                    <a:p>
                      <a:r>
                        <a:rPr lang="en-US" sz="1400" dirty="0"/>
                        <a:t>Pristine Condition</a:t>
                      </a:r>
                    </a:p>
                  </a:txBody>
                  <a:tcPr/>
                </a:tc>
                <a:tc>
                  <a:txBody>
                    <a:bodyPr/>
                    <a:lstStyle/>
                    <a:p>
                      <a:r>
                        <a:rPr lang="en-US" sz="1400" dirty="0"/>
                        <a:t>Higher Insurance Premiums</a:t>
                      </a:r>
                    </a:p>
                  </a:txBody>
                  <a:tcPr/>
                </a:tc>
                <a:tc>
                  <a:txBody>
                    <a:bodyPr/>
                    <a:lstStyle/>
                    <a:p>
                      <a:r>
                        <a:rPr lang="en-US" sz="1400" dirty="0"/>
                        <a:t>Possible lower insurance premiums</a:t>
                      </a:r>
                    </a:p>
                  </a:txBody>
                  <a:tcPr/>
                </a:tc>
                <a:tc>
                  <a:txBody>
                    <a:bodyPr/>
                    <a:lstStyle/>
                    <a:p>
                      <a:r>
                        <a:rPr lang="en-US" sz="1400" dirty="0"/>
                        <a:t>May not be in perfect condition</a:t>
                      </a:r>
                    </a:p>
                  </a:txBody>
                  <a:tcPr/>
                </a:tc>
                <a:extLst>
                  <a:ext uri="{0D108BD9-81ED-4DB2-BD59-A6C34878D82A}">
                    <a16:rowId xmlns:a16="http://schemas.microsoft.com/office/drawing/2014/main" val="1948696798"/>
                  </a:ext>
                </a:extLst>
              </a:tr>
              <a:tr h="611537">
                <a:tc>
                  <a:txBody>
                    <a:bodyPr/>
                    <a:lstStyle/>
                    <a:p>
                      <a:r>
                        <a:rPr lang="en-US" sz="1400" dirty="0"/>
                        <a:t>Consumables have long life</a:t>
                      </a:r>
                    </a:p>
                  </a:txBody>
                  <a:tcPr/>
                </a:tc>
                <a:tc>
                  <a:txBody>
                    <a:bodyPr/>
                    <a:lstStyle/>
                    <a:p>
                      <a:r>
                        <a:rPr lang="en-US" sz="1400" dirty="0"/>
                        <a:t>Longer Repayment Structure</a:t>
                      </a:r>
                    </a:p>
                  </a:txBody>
                  <a:tcPr/>
                </a:tc>
                <a:tc>
                  <a:txBody>
                    <a:bodyPr/>
                    <a:lstStyle/>
                    <a:p>
                      <a:r>
                        <a:rPr lang="en-US" sz="1400" dirty="0"/>
                        <a:t>Shorter repayment structure</a:t>
                      </a:r>
                    </a:p>
                  </a:txBody>
                  <a:tcPr/>
                </a:tc>
                <a:tc>
                  <a:txBody>
                    <a:bodyPr/>
                    <a:lstStyle/>
                    <a:p>
                      <a:r>
                        <a:rPr lang="en-US" sz="1400" dirty="0"/>
                        <a:t>Consumables may need to be replaced soon</a:t>
                      </a:r>
                    </a:p>
                  </a:txBody>
                  <a:tcPr/>
                </a:tc>
                <a:extLst>
                  <a:ext uri="{0D108BD9-81ED-4DB2-BD59-A6C34878D82A}">
                    <a16:rowId xmlns:a16="http://schemas.microsoft.com/office/drawing/2014/main" val="3156573795"/>
                  </a:ext>
                </a:extLst>
              </a:tr>
              <a:tr h="611537">
                <a:tc>
                  <a:txBody>
                    <a:bodyPr/>
                    <a:lstStyle/>
                    <a:p>
                      <a:endParaRPr lang="en-US" sz="1400"/>
                    </a:p>
                  </a:txBody>
                  <a:tcPr/>
                </a:tc>
                <a:tc>
                  <a:txBody>
                    <a:bodyPr/>
                    <a:lstStyle/>
                    <a:p>
                      <a:endParaRPr lang="en-US" sz="1400"/>
                    </a:p>
                  </a:txBody>
                  <a:tcPr/>
                </a:tc>
                <a:tc>
                  <a:txBody>
                    <a:bodyPr/>
                    <a:lstStyle/>
                    <a:p>
                      <a:r>
                        <a:rPr lang="en-US" sz="1400" dirty="0"/>
                        <a:t>Certified Preowned</a:t>
                      </a:r>
                    </a:p>
                  </a:txBody>
                  <a:tcPr/>
                </a:tc>
                <a:tc>
                  <a:txBody>
                    <a:bodyPr/>
                    <a:lstStyle/>
                    <a:p>
                      <a:endParaRPr lang="en-US" sz="1400" dirty="0"/>
                    </a:p>
                  </a:txBody>
                  <a:tcPr/>
                </a:tc>
                <a:extLst>
                  <a:ext uri="{0D108BD9-81ED-4DB2-BD59-A6C34878D82A}">
                    <a16:rowId xmlns:a16="http://schemas.microsoft.com/office/drawing/2014/main" val="3280898852"/>
                  </a:ext>
                </a:extLst>
              </a:tr>
            </a:tbl>
          </a:graphicData>
        </a:graphic>
      </p:graphicFrame>
      <p:sp>
        <p:nvSpPr>
          <p:cNvPr id="4" name="TextBox 3">
            <a:extLst>
              <a:ext uri="{FF2B5EF4-FFF2-40B4-BE49-F238E27FC236}">
                <a16:creationId xmlns:a16="http://schemas.microsoft.com/office/drawing/2014/main" id="{DDD364F1-F5C5-4A87-83F5-0D8F7E229304}"/>
              </a:ext>
            </a:extLst>
          </p:cNvPr>
          <p:cNvSpPr txBox="1"/>
          <p:nvPr/>
        </p:nvSpPr>
        <p:spPr>
          <a:xfrm>
            <a:off x="297790" y="5528548"/>
            <a:ext cx="3621065" cy="369332"/>
          </a:xfrm>
          <a:prstGeom prst="rect">
            <a:avLst/>
          </a:prstGeom>
          <a:noFill/>
        </p:spPr>
        <p:txBody>
          <a:bodyPr wrap="square" rtlCol="0">
            <a:spAutoFit/>
          </a:bodyPr>
          <a:lstStyle/>
          <a:p>
            <a:pPr marL="457200" lvl="1" indent="0">
              <a:buNone/>
            </a:pPr>
            <a:r>
              <a:rPr lang="en-US" b="1" dirty="0"/>
              <a:t>Exercise: Buy vs lease</a:t>
            </a:r>
          </a:p>
        </p:txBody>
      </p:sp>
      <p:pic>
        <p:nvPicPr>
          <p:cNvPr id="7" name="Graphic 6" descr="Artificial Intelligence">
            <a:extLst>
              <a:ext uri="{FF2B5EF4-FFF2-40B4-BE49-F238E27FC236}">
                <a16:creationId xmlns:a16="http://schemas.microsoft.com/office/drawing/2014/main" id="{059818E3-84D4-41DC-938C-94D56481EB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5515434"/>
            <a:ext cx="366888" cy="366888"/>
          </a:xfrm>
          <a:prstGeom prst="rect">
            <a:avLst/>
          </a:prstGeom>
        </p:spPr>
      </p:pic>
    </p:spTree>
    <p:extLst>
      <p:ext uri="{BB962C8B-B14F-4D97-AF65-F5344CB8AC3E}">
        <p14:creationId xmlns:p14="http://schemas.microsoft.com/office/powerpoint/2010/main" val="1890516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1BED-3329-45C5-99EE-0C70A535CAA3}"/>
              </a:ext>
            </a:extLst>
          </p:cNvPr>
          <p:cNvSpPr>
            <a:spLocks noGrp="1"/>
          </p:cNvSpPr>
          <p:nvPr>
            <p:ph type="title"/>
          </p:nvPr>
        </p:nvSpPr>
        <p:spPr/>
        <p:txBody>
          <a:bodyPr/>
          <a:lstStyle/>
          <a:p>
            <a:r>
              <a:rPr lang="en-US" dirty="0"/>
              <a:t>Credit Scores</a:t>
            </a:r>
          </a:p>
        </p:txBody>
      </p:sp>
      <p:sp>
        <p:nvSpPr>
          <p:cNvPr id="3" name="Text Placeholder 2">
            <a:extLst>
              <a:ext uri="{FF2B5EF4-FFF2-40B4-BE49-F238E27FC236}">
                <a16:creationId xmlns:a16="http://schemas.microsoft.com/office/drawing/2014/main" id="{48257C35-D70B-414C-84B3-B2F2D4414D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2705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3247-FE16-4A09-8EF9-74297058E433}"/>
              </a:ext>
            </a:extLst>
          </p:cNvPr>
          <p:cNvSpPr>
            <a:spLocks noGrp="1"/>
          </p:cNvSpPr>
          <p:nvPr>
            <p:ph type="title"/>
          </p:nvPr>
        </p:nvSpPr>
        <p:spPr/>
        <p:txBody>
          <a:bodyPr/>
          <a:lstStyle/>
          <a:p>
            <a:r>
              <a:rPr lang="en-US" b="1" dirty="0"/>
              <a:t>Introduction to Credit Scores</a:t>
            </a:r>
          </a:p>
        </p:txBody>
      </p:sp>
      <p:sp>
        <p:nvSpPr>
          <p:cNvPr id="3" name="Content Placeholder 2">
            <a:extLst>
              <a:ext uri="{FF2B5EF4-FFF2-40B4-BE49-F238E27FC236}">
                <a16:creationId xmlns:a16="http://schemas.microsoft.com/office/drawing/2014/main" id="{2F27294F-46E8-4A6E-9907-6BA4D260DFC8}"/>
              </a:ext>
            </a:extLst>
          </p:cNvPr>
          <p:cNvSpPr>
            <a:spLocks noGrp="1"/>
          </p:cNvSpPr>
          <p:nvPr>
            <p:ph sz="half" idx="1"/>
          </p:nvPr>
        </p:nvSpPr>
        <p:spPr/>
        <p:txBody>
          <a:bodyPr>
            <a:normAutofit fontScale="77500" lnSpcReduction="20000"/>
          </a:bodyPr>
          <a:lstStyle/>
          <a:p>
            <a:pPr marL="0" indent="0">
              <a:buNone/>
            </a:pPr>
            <a:r>
              <a:rPr lang="en-US" b="1" dirty="0"/>
              <a:t>What is a Credit Score?</a:t>
            </a:r>
          </a:p>
          <a:p>
            <a:r>
              <a:rPr lang="en-US" dirty="0"/>
              <a:t>Scores range from 300-850</a:t>
            </a:r>
          </a:p>
          <a:p>
            <a:pPr marL="0" indent="0">
              <a:buNone/>
            </a:pPr>
            <a:r>
              <a:rPr lang="en-US" b="1" dirty="0"/>
              <a:t>What is Your Credit Score?</a:t>
            </a:r>
          </a:p>
          <a:p>
            <a:r>
              <a:rPr lang="en-US" dirty="0"/>
              <a:t>You can check your history annually for free at </a:t>
            </a:r>
            <a:r>
              <a:rPr lang="en-US" dirty="0">
                <a:hlinkClick r:id="rId3"/>
              </a:rPr>
              <a:t>www.freeannualcreditreport.com</a:t>
            </a:r>
            <a:r>
              <a:rPr lang="en-US" dirty="0"/>
              <a:t> </a:t>
            </a:r>
          </a:p>
          <a:p>
            <a:pPr marL="0" indent="0">
              <a:buNone/>
            </a:pPr>
            <a:r>
              <a:rPr lang="en-US" b="1" dirty="0"/>
              <a:t>Rating Agencies</a:t>
            </a:r>
          </a:p>
          <a:p>
            <a:r>
              <a:rPr lang="en-US" dirty="0"/>
              <a:t>TransUnion</a:t>
            </a:r>
          </a:p>
          <a:p>
            <a:r>
              <a:rPr lang="en-US" dirty="0"/>
              <a:t>Experian</a:t>
            </a:r>
          </a:p>
          <a:p>
            <a:r>
              <a:rPr lang="en-US" dirty="0"/>
              <a:t>Equifax</a:t>
            </a:r>
          </a:p>
          <a:p>
            <a:endParaRPr lang="en-US" dirty="0"/>
          </a:p>
        </p:txBody>
      </p:sp>
      <p:pic>
        <p:nvPicPr>
          <p:cNvPr id="6" name="Content Placeholder 5" descr="Pile of credit cards">
            <a:extLst>
              <a:ext uri="{FF2B5EF4-FFF2-40B4-BE49-F238E27FC236}">
                <a16:creationId xmlns:a16="http://schemas.microsoft.com/office/drawing/2014/main" id="{B3A78350-4015-4CCF-8C81-72BCB638E866}"/>
              </a:ext>
            </a:extLst>
          </p:cNvPr>
          <p:cNvPicPr>
            <a:picLocks noGrp="1" noChangeAspect="1"/>
          </p:cNvPicPr>
          <p:nvPr>
            <p:ph sz="half" idx="2"/>
          </p:nvPr>
        </p:nvPicPr>
        <p:blipFill>
          <a:blip r:embed="rId4"/>
          <a:stretch>
            <a:fillRect/>
          </a:stretch>
        </p:blipFill>
        <p:spPr>
          <a:xfrm>
            <a:off x="4495800" y="1880118"/>
            <a:ext cx="4458789" cy="2971800"/>
          </a:xfrm>
        </p:spPr>
      </p:pic>
    </p:spTree>
    <p:extLst>
      <p:ext uri="{BB962C8B-B14F-4D97-AF65-F5344CB8AC3E}">
        <p14:creationId xmlns:p14="http://schemas.microsoft.com/office/powerpoint/2010/main" val="3285301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45E3-ACB3-468A-A845-3986D71346D1}"/>
              </a:ext>
            </a:extLst>
          </p:cNvPr>
          <p:cNvSpPr>
            <a:spLocks noGrp="1"/>
          </p:cNvSpPr>
          <p:nvPr>
            <p:ph type="title"/>
          </p:nvPr>
        </p:nvSpPr>
        <p:spPr/>
        <p:txBody>
          <a:bodyPr/>
          <a:lstStyle/>
          <a:p>
            <a:r>
              <a:rPr lang="en-US" dirty="0"/>
              <a:t>Credit Score</a:t>
            </a:r>
          </a:p>
        </p:txBody>
      </p:sp>
      <p:sp>
        <p:nvSpPr>
          <p:cNvPr id="3" name="Content Placeholder 2">
            <a:extLst>
              <a:ext uri="{FF2B5EF4-FFF2-40B4-BE49-F238E27FC236}">
                <a16:creationId xmlns:a16="http://schemas.microsoft.com/office/drawing/2014/main" id="{F0F12E30-BF00-448C-BC19-0352A4525AC7}"/>
              </a:ext>
            </a:extLst>
          </p:cNvPr>
          <p:cNvSpPr>
            <a:spLocks noGrp="1"/>
          </p:cNvSpPr>
          <p:nvPr>
            <p:ph sz="half" idx="1"/>
          </p:nvPr>
        </p:nvSpPr>
        <p:spPr>
          <a:xfrm>
            <a:off x="457200" y="1600201"/>
            <a:ext cx="8229600" cy="854900"/>
          </a:xfrm>
        </p:spPr>
        <p:txBody>
          <a:bodyPr>
            <a:normAutofit/>
          </a:bodyPr>
          <a:lstStyle/>
          <a:p>
            <a:r>
              <a:rPr lang="en-US" dirty="0"/>
              <a:t>Interest paid on a $200,000, 30-year mortgage</a:t>
            </a:r>
          </a:p>
        </p:txBody>
      </p:sp>
      <p:pic>
        <p:nvPicPr>
          <p:cNvPr id="6" name="Picture 5">
            <a:extLst>
              <a:ext uri="{FF2B5EF4-FFF2-40B4-BE49-F238E27FC236}">
                <a16:creationId xmlns:a16="http://schemas.microsoft.com/office/drawing/2014/main" id="{8D36628F-FA46-49FE-94BC-590F7350507E}"/>
              </a:ext>
            </a:extLst>
          </p:cNvPr>
          <p:cNvPicPr>
            <a:picLocks noChangeAspect="1"/>
          </p:cNvPicPr>
          <p:nvPr/>
        </p:nvPicPr>
        <p:blipFill>
          <a:blip r:embed="rId2"/>
          <a:stretch>
            <a:fillRect/>
          </a:stretch>
        </p:blipFill>
        <p:spPr>
          <a:xfrm>
            <a:off x="1124765" y="2192054"/>
            <a:ext cx="6894470" cy="3560150"/>
          </a:xfrm>
          <a:prstGeom prst="rect">
            <a:avLst/>
          </a:prstGeom>
        </p:spPr>
      </p:pic>
    </p:spTree>
    <p:extLst>
      <p:ext uri="{BB962C8B-B14F-4D97-AF65-F5344CB8AC3E}">
        <p14:creationId xmlns:p14="http://schemas.microsoft.com/office/powerpoint/2010/main" val="477686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5BDC-12CA-49FE-97E8-13CCDAD2195A}"/>
              </a:ext>
            </a:extLst>
          </p:cNvPr>
          <p:cNvSpPr>
            <a:spLocks noGrp="1"/>
          </p:cNvSpPr>
          <p:nvPr>
            <p:ph type="title"/>
          </p:nvPr>
        </p:nvSpPr>
        <p:spPr/>
        <p:txBody>
          <a:bodyPr>
            <a:noAutofit/>
          </a:bodyPr>
          <a:lstStyle/>
          <a:p>
            <a:r>
              <a:rPr lang="en-US" b="1" dirty="0"/>
              <a:t>Understanding Credit Score Factors</a:t>
            </a:r>
          </a:p>
        </p:txBody>
      </p:sp>
      <p:sp>
        <p:nvSpPr>
          <p:cNvPr id="3" name="Content Placeholder 2">
            <a:extLst>
              <a:ext uri="{FF2B5EF4-FFF2-40B4-BE49-F238E27FC236}">
                <a16:creationId xmlns:a16="http://schemas.microsoft.com/office/drawing/2014/main" id="{2B0F519E-2BC7-435C-A889-C186D7BF1106}"/>
              </a:ext>
            </a:extLst>
          </p:cNvPr>
          <p:cNvSpPr>
            <a:spLocks noGrp="1"/>
          </p:cNvSpPr>
          <p:nvPr>
            <p:ph sz="half" idx="1"/>
          </p:nvPr>
        </p:nvSpPr>
        <p:spPr>
          <a:xfrm>
            <a:off x="457200" y="1600200"/>
            <a:ext cx="4191000" cy="4481623"/>
          </a:xfrm>
        </p:spPr>
        <p:txBody>
          <a:bodyPr>
            <a:normAutofit fontScale="85000" lnSpcReduction="20000"/>
          </a:bodyPr>
          <a:lstStyle/>
          <a:p>
            <a:r>
              <a:rPr lang="en-US" dirty="0"/>
              <a:t>35% Payment History (need 1 account open for 6 months)</a:t>
            </a:r>
          </a:p>
          <a:p>
            <a:r>
              <a:rPr lang="en-US" dirty="0"/>
              <a:t>30% Amount of Debt/Debit Limit Ratio</a:t>
            </a:r>
          </a:p>
          <a:p>
            <a:r>
              <a:rPr lang="en-US" dirty="0"/>
              <a:t>15% Length of Credit history</a:t>
            </a:r>
          </a:p>
          <a:p>
            <a:r>
              <a:rPr lang="en-US" dirty="0"/>
              <a:t>10%Types of Credit (Installment debt weighed heavier than revolving debt)</a:t>
            </a:r>
          </a:p>
          <a:p>
            <a:r>
              <a:rPr lang="en-US" dirty="0"/>
              <a:t>10% New Credit (Trying to open too many accounts) </a:t>
            </a:r>
          </a:p>
        </p:txBody>
      </p:sp>
      <p:pic>
        <p:nvPicPr>
          <p:cNvPr id="6" name="Content Placeholder 5" descr="Financial graphs on a dark display">
            <a:extLst>
              <a:ext uri="{FF2B5EF4-FFF2-40B4-BE49-F238E27FC236}">
                <a16:creationId xmlns:a16="http://schemas.microsoft.com/office/drawing/2014/main" id="{C75E521A-6771-4E0C-BDD6-FF4C606D5E99}"/>
              </a:ext>
            </a:extLst>
          </p:cNvPr>
          <p:cNvPicPr>
            <a:picLocks noGrp="1" noChangeAspect="1"/>
          </p:cNvPicPr>
          <p:nvPr>
            <p:ph sz="half" idx="2"/>
          </p:nvPr>
        </p:nvPicPr>
        <p:blipFill>
          <a:blip r:embed="rId2"/>
          <a:stretch>
            <a:fillRect/>
          </a:stretch>
        </p:blipFill>
        <p:spPr>
          <a:xfrm>
            <a:off x="4846320" y="2126456"/>
            <a:ext cx="4038600" cy="2524125"/>
          </a:xfrm>
        </p:spPr>
      </p:pic>
    </p:spTree>
    <p:extLst>
      <p:ext uri="{BB962C8B-B14F-4D97-AF65-F5344CB8AC3E}">
        <p14:creationId xmlns:p14="http://schemas.microsoft.com/office/powerpoint/2010/main" val="140797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AA47-2B12-4AFA-B3AF-50533171942D}"/>
              </a:ext>
            </a:extLst>
          </p:cNvPr>
          <p:cNvSpPr>
            <a:spLocks noGrp="1"/>
          </p:cNvSpPr>
          <p:nvPr>
            <p:ph type="title"/>
          </p:nvPr>
        </p:nvSpPr>
        <p:spPr/>
        <p:txBody>
          <a:bodyPr>
            <a:normAutofit fontScale="90000"/>
          </a:bodyPr>
          <a:lstStyle/>
          <a:p>
            <a:r>
              <a:rPr lang="en-US" b="1" dirty="0"/>
              <a:t>Ways to Build Your Credit Score</a:t>
            </a:r>
          </a:p>
        </p:txBody>
      </p:sp>
      <p:sp>
        <p:nvSpPr>
          <p:cNvPr id="3" name="Content Placeholder 2">
            <a:extLst>
              <a:ext uri="{FF2B5EF4-FFF2-40B4-BE49-F238E27FC236}">
                <a16:creationId xmlns:a16="http://schemas.microsoft.com/office/drawing/2014/main" id="{146E0959-02BD-4E13-B295-419AFA906EB8}"/>
              </a:ext>
            </a:extLst>
          </p:cNvPr>
          <p:cNvSpPr>
            <a:spLocks noGrp="1"/>
          </p:cNvSpPr>
          <p:nvPr>
            <p:ph sz="half" idx="1"/>
          </p:nvPr>
        </p:nvSpPr>
        <p:spPr>
          <a:xfrm>
            <a:off x="331922" y="1600201"/>
            <a:ext cx="4038600" cy="4149670"/>
          </a:xfrm>
        </p:spPr>
        <p:txBody>
          <a:bodyPr>
            <a:normAutofit/>
          </a:bodyPr>
          <a:lstStyle/>
          <a:p>
            <a:r>
              <a:rPr lang="en-US" dirty="0"/>
              <a:t>% of Debt to Line Available</a:t>
            </a:r>
          </a:p>
          <a:p>
            <a:r>
              <a:rPr lang="en-US" dirty="0"/>
              <a:t>Paying on Time</a:t>
            </a:r>
          </a:p>
          <a:p>
            <a:r>
              <a:rPr lang="en-US" dirty="0"/>
              <a:t>Impact of Applications</a:t>
            </a:r>
          </a:p>
          <a:p>
            <a:r>
              <a:rPr lang="en-US" dirty="0"/>
              <a:t>Periodic Reviews</a:t>
            </a:r>
          </a:p>
          <a:p>
            <a:r>
              <a:rPr lang="en-US" dirty="0"/>
              <a:t>Credit Building Tools (pros and cons)</a:t>
            </a:r>
          </a:p>
          <a:p>
            <a:r>
              <a:rPr lang="en-US" dirty="0"/>
              <a:t>Credit Freeze</a:t>
            </a:r>
          </a:p>
        </p:txBody>
      </p:sp>
      <p:pic>
        <p:nvPicPr>
          <p:cNvPr id="6" name="Content Placeholder 5">
            <a:extLst>
              <a:ext uri="{FF2B5EF4-FFF2-40B4-BE49-F238E27FC236}">
                <a16:creationId xmlns:a16="http://schemas.microsoft.com/office/drawing/2014/main" id="{1C312B1C-9917-4557-B4B9-76C7E251DA66}"/>
              </a:ext>
            </a:extLst>
          </p:cNvPr>
          <p:cNvPicPr>
            <a:picLocks noGrp="1" noChangeAspect="1"/>
          </p:cNvPicPr>
          <p:nvPr>
            <p:ph sz="half" idx="2"/>
          </p:nvPr>
        </p:nvPicPr>
        <p:blipFill>
          <a:blip r:embed="rId2"/>
          <a:stretch>
            <a:fillRect/>
          </a:stretch>
        </p:blipFill>
        <p:spPr>
          <a:xfrm>
            <a:off x="4370522" y="1875389"/>
            <a:ext cx="4513892" cy="3382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630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1BED-3329-45C5-99EE-0C70A535CAA3}"/>
              </a:ext>
            </a:extLst>
          </p:cNvPr>
          <p:cNvSpPr>
            <a:spLocks noGrp="1"/>
          </p:cNvSpPr>
          <p:nvPr>
            <p:ph type="title"/>
          </p:nvPr>
        </p:nvSpPr>
        <p:spPr/>
        <p:txBody>
          <a:bodyPr/>
          <a:lstStyle/>
          <a:p>
            <a:r>
              <a:rPr lang="en-US" dirty="0"/>
              <a:t>Credit and Debit Cards</a:t>
            </a:r>
          </a:p>
        </p:txBody>
      </p:sp>
      <p:sp>
        <p:nvSpPr>
          <p:cNvPr id="3" name="Text Placeholder 2">
            <a:extLst>
              <a:ext uri="{FF2B5EF4-FFF2-40B4-BE49-F238E27FC236}">
                <a16:creationId xmlns:a16="http://schemas.microsoft.com/office/drawing/2014/main" id="{48257C35-D70B-414C-84B3-B2F2D4414D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862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B71CED-CC32-42F5-9E22-460864C82190}"/>
              </a:ext>
            </a:extLst>
          </p:cNvPr>
          <p:cNvSpPr>
            <a:spLocks noGrp="1"/>
          </p:cNvSpPr>
          <p:nvPr>
            <p:ph sz="half" idx="1"/>
          </p:nvPr>
        </p:nvSpPr>
        <p:spPr/>
        <p:txBody>
          <a:bodyPr>
            <a:normAutofit fontScale="77500" lnSpcReduction="20000"/>
          </a:bodyPr>
          <a:lstStyle/>
          <a:p>
            <a:r>
              <a:rPr lang="en-US" dirty="0"/>
              <a:t>Managing Your Cash Flow</a:t>
            </a:r>
          </a:p>
          <a:p>
            <a:r>
              <a:rPr lang="en-US" dirty="0"/>
              <a:t>Taxes</a:t>
            </a:r>
          </a:p>
          <a:p>
            <a:r>
              <a:rPr lang="en-US" dirty="0"/>
              <a:t>Housing</a:t>
            </a:r>
          </a:p>
          <a:p>
            <a:r>
              <a:rPr lang="en-US" dirty="0"/>
              <a:t>Transportation</a:t>
            </a:r>
          </a:p>
          <a:p>
            <a:r>
              <a:rPr lang="en-US" dirty="0"/>
              <a:t>Credit Scores</a:t>
            </a:r>
          </a:p>
          <a:p>
            <a:r>
              <a:rPr lang="en-US" dirty="0"/>
              <a:t>Credit and Debit Cards</a:t>
            </a:r>
          </a:p>
          <a:p>
            <a:r>
              <a:rPr lang="en-US" dirty="0"/>
              <a:t>Bank Accounts</a:t>
            </a:r>
          </a:p>
          <a:p>
            <a:r>
              <a:rPr lang="en-US" dirty="0"/>
              <a:t>Life and Disability Insurance</a:t>
            </a:r>
          </a:p>
          <a:p>
            <a:r>
              <a:rPr lang="en-US" dirty="0"/>
              <a:t>Retirement Accounts</a:t>
            </a:r>
          </a:p>
          <a:p>
            <a:r>
              <a:rPr lang="en-US" dirty="0"/>
              <a:t>Investment Education</a:t>
            </a:r>
          </a:p>
        </p:txBody>
      </p:sp>
      <p:pic>
        <p:nvPicPr>
          <p:cNvPr id="5" name="Content Placeholder 4" descr="Graphs on a display with reflection of office">
            <a:extLst>
              <a:ext uri="{FF2B5EF4-FFF2-40B4-BE49-F238E27FC236}">
                <a16:creationId xmlns:a16="http://schemas.microsoft.com/office/drawing/2014/main" id="{0D28799C-855B-4FE2-A6C2-4326CA391E83}"/>
              </a:ext>
            </a:extLst>
          </p:cNvPr>
          <p:cNvPicPr>
            <a:picLocks noGrp="1" noChangeAspect="1"/>
          </p:cNvPicPr>
          <p:nvPr>
            <p:ph sz="half" idx="2"/>
          </p:nvPr>
        </p:nvPicPr>
        <p:blipFill>
          <a:blip r:embed="rId3"/>
          <a:stretch>
            <a:fillRect/>
          </a:stretch>
        </p:blipFill>
        <p:spPr>
          <a:xfrm>
            <a:off x="4648200" y="2042648"/>
            <a:ext cx="4038600" cy="2691742"/>
          </a:xfrm>
        </p:spPr>
      </p:pic>
      <p:sp>
        <p:nvSpPr>
          <p:cNvPr id="6" name="Title 5">
            <a:extLst>
              <a:ext uri="{FF2B5EF4-FFF2-40B4-BE49-F238E27FC236}">
                <a16:creationId xmlns:a16="http://schemas.microsoft.com/office/drawing/2014/main" id="{EB1479A9-324D-441A-82BD-D6EA6F3512D1}"/>
              </a:ext>
            </a:extLst>
          </p:cNvPr>
          <p:cNvSpPr>
            <a:spLocks noGrp="1"/>
          </p:cNvSpPr>
          <p:nvPr>
            <p:ph type="title"/>
          </p:nvPr>
        </p:nvSpPr>
        <p:spPr/>
        <p:txBody>
          <a:bodyPr/>
          <a:lstStyle/>
          <a:p>
            <a:r>
              <a:rPr lang="en-US" b="1" dirty="0"/>
              <a:t>Course Content</a:t>
            </a:r>
          </a:p>
        </p:txBody>
      </p:sp>
    </p:spTree>
    <p:extLst>
      <p:ext uri="{BB962C8B-B14F-4D97-AF65-F5344CB8AC3E}">
        <p14:creationId xmlns:p14="http://schemas.microsoft.com/office/powerpoint/2010/main" val="2667480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541-E1D6-4797-9BB8-B194BCD5EEEC}"/>
              </a:ext>
            </a:extLst>
          </p:cNvPr>
          <p:cNvSpPr>
            <a:spLocks noGrp="1"/>
          </p:cNvSpPr>
          <p:nvPr>
            <p:ph type="title"/>
          </p:nvPr>
        </p:nvSpPr>
        <p:spPr/>
        <p:txBody>
          <a:bodyPr>
            <a:normAutofit/>
          </a:bodyPr>
          <a:lstStyle/>
          <a:p>
            <a:r>
              <a:rPr lang="en-US" b="1" dirty="0"/>
              <a:t>Credit Card Fundamentals</a:t>
            </a:r>
          </a:p>
        </p:txBody>
      </p:sp>
      <p:sp>
        <p:nvSpPr>
          <p:cNvPr id="3" name="Content Placeholder 2">
            <a:extLst>
              <a:ext uri="{FF2B5EF4-FFF2-40B4-BE49-F238E27FC236}">
                <a16:creationId xmlns:a16="http://schemas.microsoft.com/office/drawing/2014/main" id="{DED0B674-19F6-4D0C-B435-FC8F13CB3625}"/>
              </a:ext>
            </a:extLst>
          </p:cNvPr>
          <p:cNvSpPr>
            <a:spLocks noGrp="1"/>
          </p:cNvSpPr>
          <p:nvPr>
            <p:ph sz="half" idx="1"/>
          </p:nvPr>
        </p:nvSpPr>
        <p:spPr>
          <a:xfrm>
            <a:off x="457200" y="1272988"/>
            <a:ext cx="4038600" cy="4616367"/>
          </a:xfrm>
        </p:spPr>
        <p:txBody>
          <a:bodyPr>
            <a:normAutofit fontScale="77500" lnSpcReduction="20000"/>
          </a:bodyPr>
          <a:lstStyle/>
          <a:p>
            <a:pPr marL="0" indent="0">
              <a:buNone/>
            </a:pPr>
            <a:r>
              <a:rPr lang="en-US" b="1" dirty="0"/>
              <a:t>Selection</a:t>
            </a:r>
          </a:p>
          <a:p>
            <a:r>
              <a:rPr lang="en-US" dirty="0"/>
              <a:t>Credit cards are a tool to build and maintain credit score – pay off monthly balances</a:t>
            </a:r>
          </a:p>
          <a:p>
            <a:r>
              <a:rPr lang="en-US" dirty="0"/>
              <a:t>Credit cards provide layer of protection for disputed or unauthorized charges. </a:t>
            </a:r>
          </a:p>
          <a:p>
            <a:pPr lvl="1"/>
            <a:r>
              <a:rPr lang="en-US" dirty="0"/>
              <a:t>Zero liability for fraud</a:t>
            </a:r>
          </a:p>
          <a:p>
            <a:r>
              <a:rPr lang="en-US" dirty="0"/>
              <a:t>Tips for Selection</a:t>
            </a:r>
          </a:p>
          <a:p>
            <a:pPr lvl="1"/>
            <a:r>
              <a:rPr lang="en-US" dirty="0"/>
              <a:t>Low APR</a:t>
            </a:r>
          </a:p>
          <a:p>
            <a:pPr lvl="1"/>
            <a:r>
              <a:rPr lang="en-US" dirty="0"/>
              <a:t>Weight benefit of fee vs no annual fee card</a:t>
            </a:r>
          </a:p>
          <a:p>
            <a:pPr lvl="1"/>
            <a:r>
              <a:rPr lang="en-US" dirty="0"/>
              <a:t>Points Program (as long as low APR and annual fee) </a:t>
            </a:r>
          </a:p>
        </p:txBody>
      </p:sp>
      <p:sp>
        <p:nvSpPr>
          <p:cNvPr id="4" name="Content Placeholder 3">
            <a:extLst>
              <a:ext uri="{FF2B5EF4-FFF2-40B4-BE49-F238E27FC236}">
                <a16:creationId xmlns:a16="http://schemas.microsoft.com/office/drawing/2014/main" id="{C93ABA26-2A42-42EC-AA4A-DF7BF7E501E0}"/>
              </a:ext>
            </a:extLst>
          </p:cNvPr>
          <p:cNvSpPr>
            <a:spLocks noGrp="1"/>
          </p:cNvSpPr>
          <p:nvPr>
            <p:ph sz="half" idx="2"/>
          </p:nvPr>
        </p:nvSpPr>
        <p:spPr>
          <a:xfrm>
            <a:off x="4648200" y="1272988"/>
            <a:ext cx="4300728" cy="4616367"/>
          </a:xfrm>
        </p:spPr>
        <p:txBody>
          <a:bodyPr>
            <a:normAutofit fontScale="77500" lnSpcReduction="20000"/>
          </a:bodyPr>
          <a:lstStyle/>
          <a:p>
            <a:pPr marL="0" indent="0">
              <a:buNone/>
            </a:pPr>
            <a:r>
              <a:rPr lang="en-US" b="1" dirty="0"/>
              <a:t>Terms</a:t>
            </a:r>
          </a:p>
          <a:p>
            <a:r>
              <a:rPr lang="en-US" dirty="0"/>
              <a:t>Fees</a:t>
            </a:r>
          </a:p>
          <a:p>
            <a:r>
              <a:rPr lang="en-US" dirty="0"/>
              <a:t>Interest rates </a:t>
            </a:r>
          </a:p>
          <a:p>
            <a:pPr marL="0" indent="0">
              <a:buNone/>
            </a:pPr>
            <a:r>
              <a:rPr lang="en-US" b="1" dirty="0"/>
              <a:t>Pros </a:t>
            </a:r>
          </a:p>
          <a:p>
            <a:r>
              <a:rPr lang="en-US" dirty="0"/>
              <a:t>Fraud protection, rewards, line of credit</a:t>
            </a:r>
          </a:p>
          <a:p>
            <a:pPr marL="0" indent="0">
              <a:buNone/>
            </a:pPr>
            <a:r>
              <a:rPr lang="en-US" b="1" dirty="0"/>
              <a:t>Cons</a:t>
            </a:r>
          </a:p>
          <a:p>
            <a:r>
              <a:rPr lang="en-US" dirty="0"/>
              <a:t>High interest consumer debt – Buying things you don’t need with money you don’t have</a:t>
            </a:r>
          </a:p>
          <a:p>
            <a:r>
              <a:rPr lang="en-US" dirty="0"/>
              <a:t>Monthly interest charges</a:t>
            </a:r>
          </a:p>
        </p:txBody>
      </p:sp>
    </p:spTree>
    <p:extLst>
      <p:ext uri="{BB962C8B-B14F-4D97-AF65-F5344CB8AC3E}">
        <p14:creationId xmlns:p14="http://schemas.microsoft.com/office/powerpoint/2010/main" val="1070261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F149-11FA-473C-B1E9-455A1C54EF03}"/>
              </a:ext>
            </a:extLst>
          </p:cNvPr>
          <p:cNvSpPr>
            <a:spLocks noGrp="1"/>
          </p:cNvSpPr>
          <p:nvPr>
            <p:ph type="title"/>
          </p:nvPr>
        </p:nvSpPr>
        <p:spPr/>
        <p:txBody>
          <a:bodyPr/>
          <a:lstStyle/>
          <a:p>
            <a:r>
              <a:rPr lang="en-US" b="1" dirty="0"/>
              <a:t>Debit Card Fundamentals</a:t>
            </a:r>
          </a:p>
        </p:txBody>
      </p:sp>
      <p:sp>
        <p:nvSpPr>
          <p:cNvPr id="3" name="Content Placeholder 2">
            <a:extLst>
              <a:ext uri="{FF2B5EF4-FFF2-40B4-BE49-F238E27FC236}">
                <a16:creationId xmlns:a16="http://schemas.microsoft.com/office/drawing/2014/main" id="{E41476B9-7317-44F6-9A39-FE59BD34ABA6}"/>
              </a:ext>
            </a:extLst>
          </p:cNvPr>
          <p:cNvSpPr>
            <a:spLocks noGrp="1"/>
          </p:cNvSpPr>
          <p:nvPr>
            <p:ph sz="half" idx="1"/>
          </p:nvPr>
        </p:nvSpPr>
        <p:spPr>
          <a:xfrm>
            <a:off x="457200" y="1417638"/>
            <a:ext cx="4038600" cy="4534927"/>
          </a:xfrm>
        </p:spPr>
        <p:txBody>
          <a:bodyPr>
            <a:normAutofit fontScale="70000" lnSpcReduction="20000"/>
          </a:bodyPr>
          <a:lstStyle/>
          <a:p>
            <a:pPr marL="0" indent="0">
              <a:buNone/>
            </a:pPr>
            <a:r>
              <a:rPr lang="en-US" b="1" dirty="0"/>
              <a:t>Cash Replacement</a:t>
            </a:r>
          </a:p>
          <a:p>
            <a:r>
              <a:rPr lang="en-US" dirty="0"/>
              <a:t>Access to your checking or savings account(s)</a:t>
            </a:r>
          </a:p>
          <a:p>
            <a:r>
              <a:rPr lang="en-US" dirty="0"/>
              <a:t>Better for those with high credit card debt or trouble controlling spending.</a:t>
            </a:r>
          </a:p>
          <a:p>
            <a:r>
              <a:rPr lang="en-US" dirty="0"/>
              <a:t>No possibility of interest charges</a:t>
            </a:r>
          </a:p>
          <a:p>
            <a:r>
              <a:rPr lang="en-US" dirty="0"/>
              <a:t>Some experts say do not use ever</a:t>
            </a:r>
            <a:endParaRPr lang="en-US" strike="sngStrike" dirty="0"/>
          </a:p>
          <a:p>
            <a:pPr marL="0" indent="0">
              <a:buNone/>
            </a:pPr>
            <a:r>
              <a:rPr lang="en-US" b="1" dirty="0"/>
              <a:t>Overdrafts</a:t>
            </a:r>
          </a:p>
          <a:p>
            <a:r>
              <a:rPr lang="en-US" dirty="0"/>
              <a:t>$35 if you go over your balance at most major banks</a:t>
            </a:r>
          </a:p>
          <a:p>
            <a:r>
              <a:rPr lang="en-US" dirty="0"/>
              <a:t>Overdraft protection allows you to buy the item while incurring fees from your bank. </a:t>
            </a:r>
          </a:p>
        </p:txBody>
      </p:sp>
      <p:graphicFrame>
        <p:nvGraphicFramePr>
          <p:cNvPr id="5" name="Table 5">
            <a:extLst>
              <a:ext uri="{FF2B5EF4-FFF2-40B4-BE49-F238E27FC236}">
                <a16:creationId xmlns:a16="http://schemas.microsoft.com/office/drawing/2014/main" id="{7F21535D-8DBB-4E69-A5EE-639B6B9076D7}"/>
              </a:ext>
            </a:extLst>
          </p:cNvPr>
          <p:cNvGraphicFramePr>
            <a:graphicFrameLocks noGrp="1"/>
          </p:cNvGraphicFramePr>
          <p:nvPr>
            <p:ph sz="half" idx="2"/>
            <p:extLst>
              <p:ext uri="{D42A27DB-BD31-4B8C-83A1-F6EECF244321}">
                <p14:modId xmlns:p14="http://schemas.microsoft.com/office/powerpoint/2010/main" val="3179033501"/>
              </p:ext>
            </p:extLst>
          </p:nvPr>
        </p:nvGraphicFramePr>
        <p:xfrm>
          <a:off x="4648202" y="2468880"/>
          <a:ext cx="4038600" cy="148336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1110128977"/>
                    </a:ext>
                  </a:extLst>
                </a:gridCol>
                <a:gridCol w="2019300">
                  <a:extLst>
                    <a:ext uri="{9D8B030D-6E8A-4147-A177-3AD203B41FA5}">
                      <a16:colId xmlns:a16="http://schemas.microsoft.com/office/drawing/2014/main" val="913382315"/>
                    </a:ext>
                  </a:extLst>
                </a:gridCol>
              </a:tblGrid>
              <a:tr h="370840">
                <a:tc>
                  <a:txBody>
                    <a:bodyPr/>
                    <a:lstStyle/>
                    <a:p>
                      <a:r>
                        <a:rPr lang="en-US" dirty="0"/>
                        <a:t>Risk</a:t>
                      </a:r>
                    </a:p>
                  </a:txBody>
                  <a:tcPr/>
                </a:tc>
                <a:tc>
                  <a:txBody>
                    <a:bodyPr/>
                    <a:lstStyle/>
                    <a:p>
                      <a:r>
                        <a:rPr lang="en-US" dirty="0"/>
                        <a:t>Benefit</a:t>
                      </a:r>
                    </a:p>
                  </a:txBody>
                  <a:tcPr/>
                </a:tc>
                <a:extLst>
                  <a:ext uri="{0D108BD9-81ED-4DB2-BD59-A6C34878D82A}">
                    <a16:rowId xmlns:a16="http://schemas.microsoft.com/office/drawing/2014/main" val="3287328512"/>
                  </a:ext>
                </a:extLst>
              </a:tr>
              <a:tr h="370840">
                <a:tc>
                  <a:txBody>
                    <a:bodyPr/>
                    <a:lstStyle/>
                    <a:p>
                      <a:r>
                        <a:rPr lang="en-US" dirty="0"/>
                        <a:t>Overdraft fees</a:t>
                      </a:r>
                    </a:p>
                  </a:txBody>
                  <a:tcPr/>
                </a:tc>
                <a:tc>
                  <a:txBody>
                    <a:bodyPr/>
                    <a:lstStyle/>
                    <a:p>
                      <a:r>
                        <a:rPr lang="en-US" dirty="0"/>
                        <a:t>No Cost</a:t>
                      </a:r>
                    </a:p>
                  </a:txBody>
                  <a:tcPr/>
                </a:tc>
                <a:extLst>
                  <a:ext uri="{0D108BD9-81ED-4DB2-BD59-A6C34878D82A}">
                    <a16:rowId xmlns:a16="http://schemas.microsoft.com/office/drawing/2014/main" val="3173247776"/>
                  </a:ext>
                </a:extLst>
              </a:tr>
              <a:tr h="370840">
                <a:tc>
                  <a:txBody>
                    <a:bodyPr/>
                    <a:lstStyle/>
                    <a:p>
                      <a:r>
                        <a:rPr lang="en-US" dirty="0"/>
                        <a:t>Fraud</a:t>
                      </a:r>
                    </a:p>
                  </a:txBody>
                  <a:tcPr/>
                </a:tc>
                <a:tc>
                  <a:txBody>
                    <a:bodyPr/>
                    <a:lstStyle/>
                    <a:p>
                      <a:r>
                        <a:rPr lang="en-US" dirty="0"/>
                        <a:t>Convenience</a:t>
                      </a:r>
                    </a:p>
                  </a:txBody>
                  <a:tcPr/>
                </a:tc>
                <a:extLst>
                  <a:ext uri="{0D108BD9-81ED-4DB2-BD59-A6C34878D82A}">
                    <a16:rowId xmlns:a16="http://schemas.microsoft.com/office/drawing/2014/main" val="2305439801"/>
                  </a:ext>
                </a:extLst>
              </a:tr>
              <a:tr h="370840">
                <a:tc>
                  <a:txBody>
                    <a:bodyPr/>
                    <a:lstStyle/>
                    <a:p>
                      <a:endParaRPr lang="en-US" dirty="0"/>
                    </a:p>
                  </a:txBody>
                  <a:tcPr/>
                </a:tc>
                <a:tc>
                  <a:txBody>
                    <a:bodyPr/>
                    <a:lstStyle/>
                    <a:p>
                      <a:r>
                        <a:rPr lang="en-US" dirty="0"/>
                        <a:t>Cash Access</a:t>
                      </a:r>
                    </a:p>
                  </a:txBody>
                  <a:tcPr/>
                </a:tc>
                <a:extLst>
                  <a:ext uri="{0D108BD9-81ED-4DB2-BD59-A6C34878D82A}">
                    <a16:rowId xmlns:a16="http://schemas.microsoft.com/office/drawing/2014/main" val="987534438"/>
                  </a:ext>
                </a:extLst>
              </a:tr>
            </a:tbl>
          </a:graphicData>
        </a:graphic>
      </p:graphicFrame>
    </p:spTree>
    <p:extLst>
      <p:ext uri="{BB962C8B-B14F-4D97-AF65-F5344CB8AC3E}">
        <p14:creationId xmlns:p14="http://schemas.microsoft.com/office/powerpoint/2010/main" val="570957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1BED-3329-45C5-99EE-0C70A535CAA3}"/>
              </a:ext>
            </a:extLst>
          </p:cNvPr>
          <p:cNvSpPr>
            <a:spLocks noGrp="1"/>
          </p:cNvSpPr>
          <p:nvPr>
            <p:ph type="title"/>
          </p:nvPr>
        </p:nvSpPr>
        <p:spPr/>
        <p:txBody>
          <a:bodyPr/>
          <a:lstStyle/>
          <a:p>
            <a:r>
              <a:rPr lang="en-US" dirty="0"/>
              <a:t>Understanding and Managing Bank Accounts</a:t>
            </a:r>
          </a:p>
        </p:txBody>
      </p:sp>
      <p:sp>
        <p:nvSpPr>
          <p:cNvPr id="3" name="Text Placeholder 2">
            <a:extLst>
              <a:ext uri="{FF2B5EF4-FFF2-40B4-BE49-F238E27FC236}">
                <a16:creationId xmlns:a16="http://schemas.microsoft.com/office/drawing/2014/main" id="{48257C35-D70B-414C-84B3-B2F2D4414D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23964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88D3-DD84-47B3-BC71-096364517777}"/>
              </a:ext>
            </a:extLst>
          </p:cNvPr>
          <p:cNvSpPr>
            <a:spLocks noGrp="1"/>
          </p:cNvSpPr>
          <p:nvPr>
            <p:ph type="title"/>
          </p:nvPr>
        </p:nvSpPr>
        <p:spPr/>
        <p:txBody>
          <a:bodyPr/>
          <a:lstStyle/>
          <a:p>
            <a:r>
              <a:rPr lang="en-US" b="1" dirty="0"/>
              <a:t>Types of Bank Accounts</a:t>
            </a:r>
          </a:p>
        </p:txBody>
      </p:sp>
      <p:sp>
        <p:nvSpPr>
          <p:cNvPr id="3" name="Content Placeholder 2">
            <a:extLst>
              <a:ext uri="{FF2B5EF4-FFF2-40B4-BE49-F238E27FC236}">
                <a16:creationId xmlns:a16="http://schemas.microsoft.com/office/drawing/2014/main" id="{B33EB91B-DC54-4D40-AA4D-F9902D827A8C}"/>
              </a:ext>
            </a:extLst>
          </p:cNvPr>
          <p:cNvSpPr>
            <a:spLocks noGrp="1"/>
          </p:cNvSpPr>
          <p:nvPr>
            <p:ph idx="1"/>
          </p:nvPr>
        </p:nvSpPr>
        <p:spPr>
          <a:xfrm>
            <a:off x="213360" y="1255060"/>
            <a:ext cx="4114800" cy="4523908"/>
          </a:xfrm>
        </p:spPr>
        <p:txBody>
          <a:bodyPr>
            <a:normAutofit fontScale="85000" lnSpcReduction="10000"/>
          </a:bodyPr>
          <a:lstStyle/>
          <a:p>
            <a:r>
              <a:rPr lang="en-US" dirty="0"/>
              <a:t>Traditional Savings</a:t>
            </a:r>
          </a:p>
          <a:p>
            <a:r>
              <a:rPr lang="en-US" dirty="0"/>
              <a:t>Checking</a:t>
            </a:r>
          </a:p>
          <a:p>
            <a:pPr lvl="1"/>
            <a:r>
              <a:rPr lang="en-US" dirty="0"/>
              <a:t>Shop around for a bank that has all the features you want</a:t>
            </a:r>
          </a:p>
          <a:p>
            <a:pPr lvl="2"/>
            <a:r>
              <a:rPr lang="en-US" dirty="0"/>
              <a:t>Free checking</a:t>
            </a:r>
          </a:p>
          <a:p>
            <a:pPr lvl="2"/>
            <a:r>
              <a:rPr lang="en-US" dirty="0"/>
              <a:t>Overdraft protection</a:t>
            </a:r>
          </a:p>
          <a:p>
            <a:pPr lvl="2"/>
            <a:r>
              <a:rPr lang="en-US" dirty="0"/>
              <a:t>Sufficient number of ATMs in the area</a:t>
            </a:r>
          </a:p>
          <a:p>
            <a:pPr lvl="2"/>
            <a:r>
              <a:rPr lang="en-US" dirty="0"/>
              <a:t>Good customer service</a:t>
            </a:r>
          </a:p>
          <a:p>
            <a:pPr lvl="2"/>
            <a:r>
              <a:rPr lang="en-US" dirty="0"/>
              <a:t>If not free, low or reasonable fees for services provided</a:t>
            </a:r>
          </a:p>
          <a:p>
            <a:pPr lvl="2"/>
            <a:endParaRPr lang="en-US" dirty="0"/>
          </a:p>
        </p:txBody>
      </p:sp>
      <p:pic>
        <p:nvPicPr>
          <p:cNvPr id="5" name="Picture 4" descr="Low angle view of modern skyscrapers rising straight up against a dramatic sky">
            <a:extLst>
              <a:ext uri="{FF2B5EF4-FFF2-40B4-BE49-F238E27FC236}">
                <a16:creationId xmlns:a16="http://schemas.microsoft.com/office/drawing/2014/main" id="{8496B0CE-5B05-46E5-8832-A3A0F54093F5}"/>
              </a:ext>
            </a:extLst>
          </p:cNvPr>
          <p:cNvPicPr>
            <a:picLocks noChangeAspect="1"/>
          </p:cNvPicPr>
          <p:nvPr/>
        </p:nvPicPr>
        <p:blipFill>
          <a:blip r:embed="rId3"/>
          <a:stretch>
            <a:fillRect/>
          </a:stretch>
        </p:blipFill>
        <p:spPr>
          <a:xfrm>
            <a:off x="4572000" y="1976474"/>
            <a:ext cx="4358640" cy="2905051"/>
          </a:xfrm>
          <a:prstGeom prst="rect">
            <a:avLst/>
          </a:prstGeom>
        </p:spPr>
      </p:pic>
    </p:spTree>
    <p:extLst>
      <p:ext uri="{BB962C8B-B14F-4D97-AF65-F5344CB8AC3E}">
        <p14:creationId xmlns:p14="http://schemas.microsoft.com/office/powerpoint/2010/main" val="2267513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88D3-DD84-47B3-BC71-096364517777}"/>
              </a:ext>
            </a:extLst>
          </p:cNvPr>
          <p:cNvSpPr>
            <a:spLocks noGrp="1"/>
          </p:cNvSpPr>
          <p:nvPr>
            <p:ph type="title"/>
          </p:nvPr>
        </p:nvSpPr>
        <p:spPr/>
        <p:txBody>
          <a:bodyPr/>
          <a:lstStyle/>
          <a:p>
            <a:r>
              <a:rPr lang="en-US" b="1" dirty="0"/>
              <a:t>Peer to Peer Money Transfers</a:t>
            </a:r>
          </a:p>
        </p:txBody>
      </p:sp>
      <p:sp>
        <p:nvSpPr>
          <p:cNvPr id="3" name="Content Placeholder 2">
            <a:extLst>
              <a:ext uri="{FF2B5EF4-FFF2-40B4-BE49-F238E27FC236}">
                <a16:creationId xmlns:a16="http://schemas.microsoft.com/office/drawing/2014/main" id="{B33EB91B-DC54-4D40-AA4D-F9902D827A8C}"/>
              </a:ext>
            </a:extLst>
          </p:cNvPr>
          <p:cNvSpPr>
            <a:spLocks noGrp="1"/>
          </p:cNvSpPr>
          <p:nvPr>
            <p:ph idx="1"/>
          </p:nvPr>
        </p:nvSpPr>
        <p:spPr>
          <a:xfrm>
            <a:off x="457200" y="1239864"/>
            <a:ext cx="8229600" cy="4678335"/>
          </a:xfrm>
        </p:spPr>
        <p:txBody>
          <a:bodyPr>
            <a:normAutofit fontScale="77500" lnSpcReduction="20000"/>
          </a:bodyPr>
          <a:lstStyle/>
          <a:p>
            <a:r>
              <a:rPr lang="en-US" dirty="0"/>
              <a:t>Venmo</a:t>
            </a:r>
          </a:p>
          <a:p>
            <a:pPr lvl="1"/>
            <a:r>
              <a:rPr lang="en-US" dirty="0"/>
              <a:t>Sending money carries a standard 3% fee. These fees are waived if funded by a Venmo bank account, debit card, or balance</a:t>
            </a:r>
          </a:p>
          <a:p>
            <a:pPr lvl="1"/>
            <a:r>
              <a:rPr lang="en-US" dirty="0"/>
              <a:t>Transfer may take several days unless an instant transfer fee paid</a:t>
            </a:r>
          </a:p>
          <a:p>
            <a:r>
              <a:rPr lang="en-US" dirty="0" err="1"/>
              <a:t>Zelle</a:t>
            </a:r>
            <a:r>
              <a:rPr lang="en-US" dirty="0"/>
              <a:t> – operated directly through and backed by banks</a:t>
            </a:r>
          </a:p>
          <a:p>
            <a:pPr lvl="1"/>
            <a:r>
              <a:rPr lang="en-US" dirty="0"/>
              <a:t>Allows for cash transfer instantly with no additional fees</a:t>
            </a:r>
          </a:p>
          <a:p>
            <a:pPr lvl="1"/>
            <a:r>
              <a:rPr lang="en-US" dirty="0"/>
              <a:t>Works directly with network of over 30 banks such as </a:t>
            </a:r>
            <a:r>
              <a:rPr lang="en-US" dirty="0" err="1"/>
              <a:t>BoA</a:t>
            </a:r>
            <a:r>
              <a:rPr lang="en-US" dirty="0"/>
              <a:t>, Cash, and CapitalOne</a:t>
            </a:r>
          </a:p>
          <a:p>
            <a:r>
              <a:rPr lang="en-US" dirty="0"/>
              <a:t>Apple Pay vs. Google Wallet vs. Samsung Pay</a:t>
            </a:r>
          </a:p>
          <a:p>
            <a:r>
              <a:rPr lang="en-US" dirty="0"/>
              <a:t>Features and Terms</a:t>
            </a:r>
          </a:p>
        </p:txBody>
      </p:sp>
    </p:spTree>
    <p:extLst>
      <p:ext uri="{BB962C8B-B14F-4D97-AF65-F5344CB8AC3E}">
        <p14:creationId xmlns:p14="http://schemas.microsoft.com/office/powerpoint/2010/main" val="3670624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1BED-3329-45C5-99EE-0C70A535CAA3}"/>
              </a:ext>
            </a:extLst>
          </p:cNvPr>
          <p:cNvSpPr>
            <a:spLocks noGrp="1"/>
          </p:cNvSpPr>
          <p:nvPr>
            <p:ph type="title"/>
          </p:nvPr>
        </p:nvSpPr>
        <p:spPr/>
        <p:txBody>
          <a:bodyPr/>
          <a:lstStyle/>
          <a:p>
            <a:r>
              <a:rPr lang="en-US" dirty="0"/>
              <a:t>Life and Disability Insurance</a:t>
            </a:r>
          </a:p>
        </p:txBody>
      </p:sp>
      <p:sp>
        <p:nvSpPr>
          <p:cNvPr id="3" name="Text Placeholder 2">
            <a:extLst>
              <a:ext uri="{FF2B5EF4-FFF2-40B4-BE49-F238E27FC236}">
                <a16:creationId xmlns:a16="http://schemas.microsoft.com/office/drawing/2014/main" id="{48257C35-D70B-414C-84B3-B2F2D4414D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10966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773F-09AA-43D7-AF1B-A7D956FC98B0}"/>
              </a:ext>
            </a:extLst>
          </p:cNvPr>
          <p:cNvSpPr>
            <a:spLocks noGrp="1"/>
          </p:cNvSpPr>
          <p:nvPr>
            <p:ph type="title"/>
          </p:nvPr>
        </p:nvSpPr>
        <p:spPr/>
        <p:txBody>
          <a:bodyPr/>
          <a:lstStyle/>
          <a:p>
            <a:r>
              <a:rPr lang="en-US" b="1" dirty="0"/>
              <a:t>Life Insurance</a:t>
            </a:r>
          </a:p>
        </p:txBody>
      </p:sp>
      <p:sp>
        <p:nvSpPr>
          <p:cNvPr id="3" name="Content Placeholder 2">
            <a:extLst>
              <a:ext uri="{FF2B5EF4-FFF2-40B4-BE49-F238E27FC236}">
                <a16:creationId xmlns:a16="http://schemas.microsoft.com/office/drawing/2014/main" id="{C667FD81-3571-4BE5-96F3-5EEE7368095B}"/>
              </a:ext>
            </a:extLst>
          </p:cNvPr>
          <p:cNvSpPr>
            <a:spLocks noGrp="1"/>
          </p:cNvSpPr>
          <p:nvPr>
            <p:ph sz="half" idx="1"/>
          </p:nvPr>
        </p:nvSpPr>
        <p:spPr>
          <a:xfrm>
            <a:off x="457200" y="1255060"/>
            <a:ext cx="4038600" cy="4643716"/>
          </a:xfrm>
        </p:spPr>
        <p:txBody>
          <a:bodyPr>
            <a:normAutofit fontScale="70000" lnSpcReduction="20000"/>
          </a:bodyPr>
          <a:lstStyle/>
          <a:p>
            <a:pPr marL="0" indent="0">
              <a:buNone/>
            </a:pPr>
            <a:r>
              <a:rPr lang="en-US" sz="2800" b="1" dirty="0"/>
              <a:t>Why insurance?</a:t>
            </a:r>
          </a:p>
          <a:p>
            <a:r>
              <a:rPr lang="en-US" sz="2800" dirty="0"/>
              <a:t>Risk management. Primarily to assure your dependents or family member’s financial goals and objectives are met should you die prematurely</a:t>
            </a:r>
          </a:p>
          <a:p>
            <a:r>
              <a:rPr lang="en-US" sz="2800" dirty="0"/>
              <a:t>Temporary needs such as college education, paying off home or providing income stream to loved one, can be covered through term life insurance</a:t>
            </a:r>
          </a:p>
          <a:p>
            <a:r>
              <a:rPr lang="en-US" sz="2800" dirty="0"/>
              <a:t>Permanent needs such as paying estate taxes or leaving a legacy to children or charity can be covered through the use of permanent policies</a:t>
            </a:r>
          </a:p>
        </p:txBody>
      </p:sp>
      <p:pic>
        <p:nvPicPr>
          <p:cNvPr id="6" name="Content Placeholder 5" descr="Mother and child enjoying nature from boat on river">
            <a:extLst>
              <a:ext uri="{FF2B5EF4-FFF2-40B4-BE49-F238E27FC236}">
                <a16:creationId xmlns:a16="http://schemas.microsoft.com/office/drawing/2014/main" id="{77691F01-EF73-45E8-A240-D931F4A22722}"/>
              </a:ext>
            </a:extLst>
          </p:cNvPr>
          <p:cNvPicPr>
            <a:picLocks noGrp="1" noChangeAspect="1"/>
          </p:cNvPicPr>
          <p:nvPr>
            <p:ph sz="half" idx="2"/>
          </p:nvPr>
        </p:nvPicPr>
        <p:blipFill>
          <a:blip r:embed="rId2"/>
          <a:stretch>
            <a:fillRect/>
          </a:stretch>
        </p:blipFill>
        <p:spPr>
          <a:xfrm>
            <a:off x="4648200" y="2042648"/>
            <a:ext cx="4038600" cy="2691742"/>
          </a:xfrm>
        </p:spPr>
      </p:pic>
    </p:spTree>
    <p:extLst>
      <p:ext uri="{BB962C8B-B14F-4D97-AF65-F5344CB8AC3E}">
        <p14:creationId xmlns:p14="http://schemas.microsoft.com/office/powerpoint/2010/main" val="485473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CAA60-DD47-4DD0-A86D-0F89A0AD2FF3}"/>
              </a:ext>
            </a:extLst>
          </p:cNvPr>
          <p:cNvSpPr>
            <a:spLocks noGrp="1"/>
          </p:cNvSpPr>
          <p:nvPr>
            <p:ph type="title"/>
          </p:nvPr>
        </p:nvSpPr>
        <p:spPr/>
        <p:txBody>
          <a:bodyPr>
            <a:normAutofit/>
          </a:bodyPr>
          <a:lstStyle/>
          <a:p>
            <a:r>
              <a:rPr lang="en-US" dirty="0"/>
              <a:t>Life Insurance (Cont.)</a:t>
            </a:r>
          </a:p>
        </p:txBody>
      </p:sp>
      <p:sp>
        <p:nvSpPr>
          <p:cNvPr id="4" name="Content Placeholder 3">
            <a:extLst>
              <a:ext uri="{FF2B5EF4-FFF2-40B4-BE49-F238E27FC236}">
                <a16:creationId xmlns:a16="http://schemas.microsoft.com/office/drawing/2014/main" id="{6B7F7829-65B5-4A32-9F19-59CD4951B1EB}"/>
              </a:ext>
            </a:extLst>
          </p:cNvPr>
          <p:cNvSpPr>
            <a:spLocks noGrp="1"/>
          </p:cNvSpPr>
          <p:nvPr>
            <p:ph sz="half" idx="2"/>
          </p:nvPr>
        </p:nvSpPr>
        <p:spPr>
          <a:xfrm>
            <a:off x="767188" y="1417638"/>
            <a:ext cx="4038600" cy="4801297"/>
          </a:xfrm>
        </p:spPr>
        <p:txBody>
          <a:bodyPr>
            <a:normAutofit fontScale="70000" lnSpcReduction="20000"/>
          </a:bodyPr>
          <a:lstStyle/>
          <a:p>
            <a:pPr marL="0" indent="0">
              <a:buNone/>
            </a:pPr>
            <a:r>
              <a:rPr lang="en-US" b="1" dirty="0"/>
              <a:t>Term Vs. Permanent</a:t>
            </a:r>
          </a:p>
          <a:p>
            <a:r>
              <a:rPr lang="en-US" dirty="0"/>
              <a:t>Term covers your life for a specific time period</a:t>
            </a:r>
          </a:p>
          <a:p>
            <a:pPr lvl="1"/>
            <a:r>
              <a:rPr lang="en-US" dirty="0"/>
              <a:t>Vary from 5-40 years</a:t>
            </a:r>
          </a:p>
          <a:p>
            <a:pPr lvl="1"/>
            <a:r>
              <a:rPr lang="en-US" dirty="0"/>
              <a:t>Inexpensive way to manage risk, but low premiums expire at end of term</a:t>
            </a:r>
          </a:p>
          <a:p>
            <a:pPr lvl="1"/>
            <a:r>
              <a:rPr lang="en-US" dirty="0"/>
              <a:t>Goal is to match insurable need with policy length and value</a:t>
            </a:r>
          </a:p>
          <a:p>
            <a:r>
              <a:rPr lang="en-US" dirty="0"/>
              <a:t>3 types of Permanent (Whole, Variable, Universal)</a:t>
            </a:r>
          </a:p>
          <a:p>
            <a:pPr lvl="1"/>
            <a:r>
              <a:rPr lang="en-US" dirty="0"/>
              <a:t>Can be up to 8 times cost of term</a:t>
            </a:r>
          </a:p>
          <a:p>
            <a:pPr lvl="1"/>
            <a:r>
              <a:rPr lang="en-US" dirty="0"/>
              <a:t>Covers you as long as you pay premiums</a:t>
            </a:r>
          </a:p>
          <a:p>
            <a:pPr lvl="1"/>
            <a:r>
              <a:rPr lang="en-US" dirty="0"/>
              <a:t>Serves as a combination of risk management and asset management</a:t>
            </a:r>
          </a:p>
        </p:txBody>
      </p:sp>
      <p:sp>
        <p:nvSpPr>
          <p:cNvPr id="8" name="TextBox 7">
            <a:extLst>
              <a:ext uri="{FF2B5EF4-FFF2-40B4-BE49-F238E27FC236}">
                <a16:creationId xmlns:a16="http://schemas.microsoft.com/office/drawing/2014/main" id="{90BCB730-9629-4AA2-B9D0-8D5C8E1F1FFF}"/>
              </a:ext>
            </a:extLst>
          </p:cNvPr>
          <p:cNvSpPr txBox="1"/>
          <p:nvPr/>
        </p:nvSpPr>
        <p:spPr>
          <a:xfrm>
            <a:off x="5115776" y="1382286"/>
            <a:ext cx="3403384" cy="409342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Cost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98% of term policies expire without paying out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First year commission of selling permanent policy is 60-120% of first year premium</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Insurance companies historically invest in 70%-80% bonds. Low rates hurt profits which can drive up costs in  your policy</a:t>
            </a:r>
          </a:p>
        </p:txBody>
      </p:sp>
    </p:spTree>
    <p:extLst>
      <p:ext uri="{BB962C8B-B14F-4D97-AF65-F5344CB8AC3E}">
        <p14:creationId xmlns:p14="http://schemas.microsoft.com/office/powerpoint/2010/main" val="507612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3B95-FE83-423E-8382-D2869D4C6D85}"/>
              </a:ext>
            </a:extLst>
          </p:cNvPr>
          <p:cNvSpPr>
            <a:spLocks noGrp="1"/>
          </p:cNvSpPr>
          <p:nvPr>
            <p:ph type="title"/>
          </p:nvPr>
        </p:nvSpPr>
        <p:spPr/>
        <p:txBody>
          <a:bodyPr/>
          <a:lstStyle/>
          <a:p>
            <a:r>
              <a:rPr lang="en-US" b="1" dirty="0"/>
              <a:t>Disability Insurance</a:t>
            </a:r>
          </a:p>
        </p:txBody>
      </p:sp>
      <p:sp>
        <p:nvSpPr>
          <p:cNvPr id="3" name="Content Placeholder 2">
            <a:extLst>
              <a:ext uri="{FF2B5EF4-FFF2-40B4-BE49-F238E27FC236}">
                <a16:creationId xmlns:a16="http://schemas.microsoft.com/office/drawing/2014/main" id="{C0484351-0450-426C-8144-7B53254D9D16}"/>
              </a:ext>
            </a:extLst>
          </p:cNvPr>
          <p:cNvSpPr>
            <a:spLocks noGrp="1"/>
          </p:cNvSpPr>
          <p:nvPr>
            <p:ph sz="half" idx="1"/>
          </p:nvPr>
        </p:nvSpPr>
        <p:spPr>
          <a:xfrm>
            <a:off x="457200" y="1600201"/>
            <a:ext cx="4038600" cy="4242660"/>
          </a:xfrm>
        </p:spPr>
        <p:txBody>
          <a:bodyPr>
            <a:normAutofit fontScale="77500" lnSpcReduction="20000"/>
          </a:bodyPr>
          <a:lstStyle/>
          <a:p>
            <a:r>
              <a:rPr lang="en-US" b="1" dirty="0"/>
              <a:t>What is it?</a:t>
            </a:r>
          </a:p>
          <a:p>
            <a:pPr lvl="1"/>
            <a:r>
              <a:rPr lang="en-US" dirty="0"/>
              <a:t>Pays salary if injured and cannot perform job</a:t>
            </a:r>
          </a:p>
          <a:p>
            <a:r>
              <a:rPr lang="en-US" b="1" dirty="0"/>
              <a:t>Why?</a:t>
            </a:r>
          </a:p>
          <a:p>
            <a:pPr lvl="1"/>
            <a:r>
              <a:rPr lang="en-US" dirty="0"/>
              <a:t>Young employee injury statistics</a:t>
            </a:r>
          </a:p>
          <a:p>
            <a:pPr lvl="1"/>
            <a:r>
              <a:rPr lang="en-US" dirty="0"/>
              <a:t>With no dependents, more important than life insurance</a:t>
            </a:r>
          </a:p>
          <a:p>
            <a:r>
              <a:rPr lang="en-US" b="1" dirty="0"/>
              <a:t>Employer vs. Individual Policy</a:t>
            </a:r>
          </a:p>
          <a:p>
            <a:pPr lvl="1"/>
            <a:r>
              <a:rPr lang="en-US" dirty="0"/>
              <a:t>Benefits paid under individually owned plan are not taxable</a:t>
            </a:r>
          </a:p>
          <a:p>
            <a:pPr lvl="1"/>
            <a:r>
              <a:rPr lang="en-US" dirty="0"/>
              <a:t>Impact on coverage needed</a:t>
            </a:r>
          </a:p>
        </p:txBody>
      </p:sp>
      <p:pic>
        <p:nvPicPr>
          <p:cNvPr id="6" name="Content Placeholder 5" descr="Business man walking a red tight rope">
            <a:extLst>
              <a:ext uri="{FF2B5EF4-FFF2-40B4-BE49-F238E27FC236}">
                <a16:creationId xmlns:a16="http://schemas.microsoft.com/office/drawing/2014/main" id="{ACB35C19-40EB-4B0B-9B00-D9BB03271EE1}"/>
              </a:ext>
            </a:extLst>
          </p:cNvPr>
          <p:cNvPicPr>
            <a:picLocks noGrp="1" noChangeAspect="1"/>
          </p:cNvPicPr>
          <p:nvPr>
            <p:ph sz="half" idx="2"/>
          </p:nvPr>
        </p:nvPicPr>
        <p:blipFill>
          <a:blip r:embed="rId3"/>
          <a:stretch>
            <a:fillRect/>
          </a:stretch>
        </p:blipFill>
        <p:spPr>
          <a:xfrm>
            <a:off x="4648200" y="2158994"/>
            <a:ext cx="4038600" cy="2459049"/>
          </a:xfrm>
        </p:spPr>
      </p:pic>
    </p:spTree>
    <p:extLst>
      <p:ext uri="{BB962C8B-B14F-4D97-AF65-F5344CB8AC3E}">
        <p14:creationId xmlns:p14="http://schemas.microsoft.com/office/powerpoint/2010/main" val="952859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1BED-3329-45C5-99EE-0C70A535CAA3}"/>
              </a:ext>
            </a:extLst>
          </p:cNvPr>
          <p:cNvSpPr>
            <a:spLocks noGrp="1"/>
          </p:cNvSpPr>
          <p:nvPr>
            <p:ph type="title"/>
          </p:nvPr>
        </p:nvSpPr>
        <p:spPr/>
        <p:txBody>
          <a:bodyPr/>
          <a:lstStyle/>
          <a:p>
            <a:r>
              <a:rPr lang="en-US" dirty="0"/>
              <a:t>Retirement Accounts</a:t>
            </a:r>
          </a:p>
        </p:txBody>
      </p:sp>
      <p:sp>
        <p:nvSpPr>
          <p:cNvPr id="3" name="Text Placeholder 2">
            <a:extLst>
              <a:ext uri="{FF2B5EF4-FFF2-40B4-BE49-F238E27FC236}">
                <a16:creationId xmlns:a16="http://schemas.microsoft.com/office/drawing/2014/main" id="{48257C35-D70B-414C-84B3-B2F2D4414D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5910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1BED-3329-45C5-99EE-0C70A535CAA3}"/>
              </a:ext>
            </a:extLst>
          </p:cNvPr>
          <p:cNvSpPr>
            <a:spLocks noGrp="1"/>
          </p:cNvSpPr>
          <p:nvPr>
            <p:ph type="title"/>
          </p:nvPr>
        </p:nvSpPr>
        <p:spPr/>
        <p:txBody>
          <a:bodyPr/>
          <a:lstStyle/>
          <a:p>
            <a:r>
              <a:rPr lang="en-US" dirty="0"/>
              <a:t>Understanding My Cash Flow</a:t>
            </a:r>
          </a:p>
        </p:txBody>
      </p:sp>
      <p:sp>
        <p:nvSpPr>
          <p:cNvPr id="3" name="Text Placeholder 2">
            <a:extLst>
              <a:ext uri="{FF2B5EF4-FFF2-40B4-BE49-F238E27FC236}">
                <a16:creationId xmlns:a16="http://schemas.microsoft.com/office/drawing/2014/main" id="{48257C35-D70B-414C-84B3-B2F2D4414D7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7688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B8AA-1712-4D82-A419-EF2DF8AB96F8}"/>
              </a:ext>
            </a:extLst>
          </p:cNvPr>
          <p:cNvSpPr>
            <a:spLocks noGrp="1"/>
          </p:cNvSpPr>
          <p:nvPr>
            <p:ph type="title"/>
          </p:nvPr>
        </p:nvSpPr>
        <p:spPr/>
        <p:txBody>
          <a:bodyPr>
            <a:noAutofit/>
          </a:bodyPr>
          <a:lstStyle/>
          <a:p>
            <a:r>
              <a:rPr lang="en-US" b="1" dirty="0"/>
              <a:t>Retirement Savings Fundamentals</a:t>
            </a:r>
          </a:p>
        </p:txBody>
      </p:sp>
      <p:sp>
        <p:nvSpPr>
          <p:cNvPr id="3" name="Content Placeholder 2">
            <a:extLst>
              <a:ext uri="{FF2B5EF4-FFF2-40B4-BE49-F238E27FC236}">
                <a16:creationId xmlns:a16="http://schemas.microsoft.com/office/drawing/2014/main" id="{9E021DEC-BADB-4A3B-9995-05E90E825DD8}"/>
              </a:ext>
            </a:extLst>
          </p:cNvPr>
          <p:cNvSpPr>
            <a:spLocks noGrp="1" noChangeAspect="1"/>
          </p:cNvSpPr>
          <p:nvPr>
            <p:ph sz="half" idx="1"/>
          </p:nvPr>
        </p:nvSpPr>
        <p:spPr>
          <a:xfrm>
            <a:off x="457200" y="1170510"/>
            <a:ext cx="4038600" cy="4674478"/>
          </a:xfrm>
        </p:spPr>
        <p:txBody>
          <a:bodyPr>
            <a:normAutofit fontScale="70000" lnSpcReduction="20000"/>
          </a:bodyPr>
          <a:lstStyle/>
          <a:p>
            <a:pPr marL="0" indent="0">
              <a:buNone/>
            </a:pPr>
            <a:endParaRPr lang="en-US" b="1" dirty="0"/>
          </a:p>
          <a:p>
            <a:pPr marL="0" indent="0">
              <a:buNone/>
            </a:pPr>
            <a:r>
              <a:rPr lang="en-US" b="1" dirty="0"/>
              <a:t>Traditional vs. Roth?</a:t>
            </a:r>
          </a:p>
          <a:p>
            <a:r>
              <a:rPr lang="en-US" dirty="0"/>
              <a:t>Roth IRA/401(k)</a:t>
            </a:r>
          </a:p>
          <a:p>
            <a:pPr lvl="1"/>
            <a:r>
              <a:rPr lang="en-US" dirty="0"/>
              <a:t>After tax contribution</a:t>
            </a:r>
          </a:p>
          <a:p>
            <a:pPr lvl="1"/>
            <a:r>
              <a:rPr lang="en-US" dirty="0"/>
              <a:t>Money grows tax free and is withdrawn at retirement tax free</a:t>
            </a:r>
          </a:p>
          <a:p>
            <a:pPr lvl="1"/>
            <a:r>
              <a:rPr lang="en-US" dirty="0"/>
              <a:t>No required distributions at age 72</a:t>
            </a:r>
          </a:p>
          <a:p>
            <a:r>
              <a:rPr lang="en-US" dirty="0"/>
              <a:t>Traditional IRA/401(k)</a:t>
            </a:r>
          </a:p>
          <a:p>
            <a:pPr lvl="1"/>
            <a:r>
              <a:rPr lang="en-US" dirty="0"/>
              <a:t>Pre-tax contribution</a:t>
            </a:r>
          </a:p>
          <a:p>
            <a:pPr lvl="1"/>
            <a:r>
              <a:rPr lang="en-US" dirty="0"/>
              <a:t>Money grows tax deferred and is subject to ordinary income tax at time of withdrawal</a:t>
            </a:r>
          </a:p>
          <a:p>
            <a:pPr lvl="1"/>
            <a:r>
              <a:rPr lang="en-US" dirty="0"/>
              <a:t>Must start withdrawing at age 72</a:t>
            </a:r>
          </a:p>
          <a:p>
            <a:r>
              <a:rPr lang="en-US" dirty="0"/>
              <a:t>Which is best for me?</a:t>
            </a:r>
          </a:p>
        </p:txBody>
      </p:sp>
      <p:pic>
        <p:nvPicPr>
          <p:cNvPr id="6" name="Content Placeholder 5" descr="White puzzle with one red piece">
            <a:extLst>
              <a:ext uri="{FF2B5EF4-FFF2-40B4-BE49-F238E27FC236}">
                <a16:creationId xmlns:a16="http://schemas.microsoft.com/office/drawing/2014/main" id="{3A1D3652-7745-4B2C-B7C1-DA682E383ACD}"/>
              </a:ext>
            </a:extLst>
          </p:cNvPr>
          <p:cNvPicPr>
            <a:picLocks noGrp="1" noChangeAspect="1"/>
          </p:cNvPicPr>
          <p:nvPr>
            <p:ph sz="half" idx="2"/>
          </p:nvPr>
        </p:nvPicPr>
        <p:blipFill>
          <a:blip r:embed="rId3"/>
          <a:stretch>
            <a:fillRect/>
          </a:stretch>
        </p:blipFill>
        <p:spPr>
          <a:xfrm>
            <a:off x="4375150" y="2182416"/>
            <a:ext cx="4432300" cy="2493168"/>
          </a:xfrm>
        </p:spPr>
      </p:pic>
    </p:spTree>
    <p:extLst>
      <p:ext uri="{BB962C8B-B14F-4D97-AF65-F5344CB8AC3E}">
        <p14:creationId xmlns:p14="http://schemas.microsoft.com/office/powerpoint/2010/main" val="3813873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3E62-142D-46B2-86CB-112160CA605F}"/>
              </a:ext>
            </a:extLst>
          </p:cNvPr>
          <p:cNvSpPr>
            <a:spLocks noGrp="1"/>
          </p:cNvSpPr>
          <p:nvPr>
            <p:ph type="title"/>
          </p:nvPr>
        </p:nvSpPr>
        <p:spPr/>
        <p:txBody>
          <a:bodyPr/>
          <a:lstStyle/>
          <a:p>
            <a:r>
              <a:rPr lang="en-US" b="1" dirty="0"/>
              <a:t>401k and IRA Comparison</a:t>
            </a:r>
          </a:p>
        </p:txBody>
      </p:sp>
      <p:graphicFrame>
        <p:nvGraphicFramePr>
          <p:cNvPr id="5" name="Table 5">
            <a:extLst>
              <a:ext uri="{FF2B5EF4-FFF2-40B4-BE49-F238E27FC236}">
                <a16:creationId xmlns:a16="http://schemas.microsoft.com/office/drawing/2014/main" id="{69B71827-102D-4D9B-A5CA-0537FB7994FD}"/>
              </a:ext>
            </a:extLst>
          </p:cNvPr>
          <p:cNvGraphicFramePr>
            <a:graphicFrameLocks noGrp="1"/>
          </p:cNvGraphicFramePr>
          <p:nvPr>
            <p:extLst>
              <p:ext uri="{D42A27DB-BD31-4B8C-83A1-F6EECF244321}">
                <p14:modId xmlns:p14="http://schemas.microsoft.com/office/powerpoint/2010/main" val="2035776958"/>
              </p:ext>
            </p:extLst>
          </p:nvPr>
        </p:nvGraphicFramePr>
        <p:xfrm>
          <a:off x="990600" y="1724437"/>
          <a:ext cx="7162800" cy="3409126"/>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779565242"/>
                    </a:ext>
                  </a:extLst>
                </a:gridCol>
                <a:gridCol w="3581400">
                  <a:extLst>
                    <a:ext uri="{9D8B030D-6E8A-4147-A177-3AD203B41FA5}">
                      <a16:colId xmlns:a16="http://schemas.microsoft.com/office/drawing/2014/main" val="3018680988"/>
                    </a:ext>
                  </a:extLst>
                </a:gridCol>
              </a:tblGrid>
              <a:tr h="487018">
                <a:tc>
                  <a:txBody>
                    <a:bodyPr/>
                    <a:lstStyle/>
                    <a:p>
                      <a:pPr algn="ctr"/>
                      <a:r>
                        <a:rPr lang="en-US" b="1" dirty="0"/>
                        <a:t>401k</a:t>
                      </a:r>
                    </a:p>
                  </a:txBody>
                  <a:tcPr/>
                </a:tc>
                <a:tc>
                  <a:txBody>
                    <a:bodyPr/>
                    <a:lstStyle/>
                    <a:p>
                      <a:pPr algn="ctr"/>
                      <a:r>
                        <a:rPr lang="en-US" dirty="0"/>
                        <a:t>IRA</a:t>
                      </a:r>
                    </a:p>
                  </a:txBody>
                  <a:tcPr/>
                </a:tc>
                <a:extLst>
                  <a:ext uri="{0D108BD9-81ED-4DB2-BD59-A6C34878D82A}">
                    <a16:rowId xmlns:a16="http://schemas.microsoft.com/office/drawing/2014/main" val="2114508880"/>
                  </a:ext>
                </a:extLst>
              </a:tr>
              <a:tr h="487018">
                <a:tc>
                  <a:txBody>
                    <a:bodyPr/>
                    <a:lstStyle/>
                    <a:p>
                      <a:r>
                        <a:rPr lang="en-US" dirty="0"/>
                        <a:t>$19,500/</a:t>
                      </a:r>
                      <a:r>
                        <a:rPr lang="en-US" dirty="0" err="1"/>
                        <a:t>yr</a:t>
                      </a:r>
                      <a:r>
                        <a:rPr lang="en-US" dirty="0"/>
                        <a:t> max contribution</a:t>
                      </a:r>
                    </a:p>
                  </a:txBody>
                  <a:tcPr/>
                </a:tc>
                <a:tc>
                  <a:txBody>
                    <a:bodyPr/>
                    <a:lstStyle/>
                    <a:p>
                      <a:r>
                        <a:rPr lang="en-US" dirty="0"/>
                        <a:t>$6,000/</a:t>
                      </a:r>
                      <a:r>
                        <a:rPr lang="en-US" dirty="0" err="1"/>
                        <a:t>yr</a:t>
                      </a:r>
                      <a:r>
                        <a:rPr lang="en-US" dirty="0"/>
                        <a:t> max contribution</a:t>
                      </a:r>
                    </a:p>
                  </a:txBody>
                  <a:tcPr/>
                </a:tc>
                <a:extLst>
                  <a:ext uri="{0D108BD9-81ED-4DB2-BD59-A6C34878D82A}">
                    <a16:rowId xmlns:a16="http://schemas.microsoft.com/office/drawing/2014/main" val="419249197"/>
                  </a:ext>
                </a:extLst>
              </a:tr>
              <a:tr h="487018">
                <a:tc>
                  <a:txBody>
                    <a:bodyPr/>
                    <a:lstStyle/>
                    <a:p>
                      <a:r>
                        <a:rPr lang="en-US" dirty="0"/>
                        <a:t>Limited investment options</a:t>
                      </a:r>
                    </a:p>
                  </a:txBody>
                  <a:tcPr/>
                </a:tc>
                <a:tc>
                  <a:txBody>
                    <a:bodyPr/>
                    <a:lstStyle/>
                    <a:p>
                      <a:r>
                        <a:rPr lang="en-US" dirty="0"/>
                        <a:t>Unlimited investment options</a:t>
                      </a:r>
                    </a:p>
                  </a:txBody>
                  <a:tcPr/>
                </a:tc>
                <a:extLst>
                  <a:ext uri="{0D108BD9-81ED-4DB2-BD59-A6C34878D82A}">
                    <a16:rowId xmlns:a16="http://schemas.microsoft.com/office/drawing/2014/main" val="3662652915"/>
                  </a:ext>
                </a:extLst>
              </a:tr>
              <a:tr h="487018">
                <a:tc>
                  <a:txBody>
                    <a:bodyPr/>
                    <a:lstStyle/>
                    <a:p>
                      <a:r>
                        <a:rPr lang="en-US" dirty="0"/>
                        <a:t>Administration costs</a:t>
                      </a:r>
                    </a:p>
                  </a:txBody>
                  <a:tcPr/>
                </a:tc>
                <a:tc>
                  <a:txBody>
                    <a:bodyPr/>
                    <a:lstStyle/>
                    <a:p>
                      <a:r>
                        <a:rPr lang="en-US" dirty="0"/>
                        <a:t>No administration costs</a:t>
                      </a:r>
                    </a:p>
                  </a:txBody>
                  <a:tcPr/>
                </a:tc>
                <a:extLst>
                  <a:ext uri="{0D108BD9-81ED-4DB2-BD59-A6C34878D82A}">
                    <a16:rowId xmlns:a16="http://schemas.microsoft.com/office/drawing/2014/main" val="930723611"/>
                  </a:ext>
                </a:extLst>
              </a:tr>
              <a:tr h="4870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Company Sponsored</a:t>
                      </a:r>
                    </a:p>
                  </a:txBody>
                  <a:tcPr/>
                </a:tc>
                <a:tc>
                  <a:txBody>
                    <a:bodyPr/>
                    <a:lstStyle/>
                    <a:p>
                      <a:endParaRPr lang="en-US"/>
                    </a:p>
                  </a:txBody>
                  <a:tcPr/>
                </a:tc>
                <a:extLst>
                  <a:ext uri="{0D108BD9-81ED-4DB2-BD59-A6C34878D82A}">
                    <a16:rowId xmlns:a16="http://schemas.microsoft.com/office/drawing/2014/main" val="1447249340"/>
                  </a:ext>
                </a:extLst>
              </a:tr>
              <a:tr h="487018">
                <a:tc>
                  <a:txBody>
                    <a:bodyPr/>
                    <a:lstStyle/>
                    <a:p>
                      <a:r>
                        <a:rPr lang="en-US" dirty="0"/>
                        <a:t>Managed by “fiduciaries”</a:t>
                      </a:r>
                    </a:p>
                  </a:txBody>
                  <a:tcPr/>
                </a:tc>
                <a:tc>
                  <a:txBody>
                    <a:bodyPr/>
                    <a:lstStyle/>
                    <a:p>
                      <a:endParaRPr lang="en-US"/>
                    </a:p>
                  </a:txBody>
                  <a:tcPr/>
                </a:tc>
                <a:extLst>
                  <a:ext uri="{0D108BD9-81ED-4DB2-BD59-A6C34878D82A}">
                    <a16:rowId xmlns:a16="http://schemas.microsoft.com/office/drawing/2014/main" val="2495333340"/>
                  </a:ext>
                </a:extLst>
              </a:tr>
              <a:tr h="487018">
                <a:tc>
                  <a:txBody>
                    <a:bodyPr/>
                    <a:lstStyle/>
                    <a:p>
                      <a:r>
                        <a:rPr lang="en-US" dirty="0"/>
                        <a:t>Company match</a:t>
                      </a:r>
                    </a:p>
                  </a:txBody>
                  <a:tcPr/>
                </a:tc>
                <a:tc>
                  <a:txBody>
                    <a:bodyPr/>
                    <a:lstStyle/>
                    <a:p>
                      <a:endParaRPr lang="en-US" dirty="0"/>
                    </a:p>
                  </a:txBody>
                  <a:tcPr/>
                </a:tc>
                <a:extLst>
                  <a:ext uri="{0D108BD9-81ED-4DB2-BD59-A6C34878D82A}">
                    <a16:rowId xmlns:a16="http://schemas.microsoft.com/office/drawing/2014/main" val="3130032631"/>
                  </a:ext>
                </a:extLst>
              </a:tr>
            </a:tbl>
          </a:graphicData>
        </a:graphic>
      </p:graphicFrame>
    </p:spTree>
    <p:extLst>
      <p:ext uri="{BB962C8B-B14F-4D97-AF65-F5344CB8AC3E}">
        <p14:creationId xmlns:p14="http://schemas.microsoft.com/office/powerpoint/2010/main" val="556855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8A41B-D6F1-4C2E-ACEE-A89D5114DEF8}"/>
              </a:ext>
            </a:extLst>
          </p:cNvPr>
          <p:cNvSpPr>
            <a:spLocks noGrp="1"/>
          </p:cNvSpPr>
          <p:nvPr>
            <p:ph type="title"/>
          </p:nvPr>
        </p:nvSpPr>
        <p:spPr/>
        <p:txBody>
          <a:bodyPr/>
          <a:lstStyle/>
          <a:p>
            <a:r>
              <a:rPr lang="en-US" b="1" dirty="0"/>
              <a:t>Retirement Accounts General</a:t>
            </a:r>
          </a:p>
        </p:txBody>
      </p:sp>
      <p:sp>
        <p:nvSpPr>
          <p:cNvPr id="3" name="Content Placeholder 2">
            <a:extLst>
              <a:ext uri="{FF2B5EF4-FFF2-40B4-BE49-F238E27FC236}">
                <a16:creationId xmlns:a16="http://schemas.microsoft.com/office/drawing/2014/main" id="{D6AB8032-54B0-4E13-B1D5-5A2A86120869}"/>
              </a:ext>
            </a:extLst>
          </p:cNvPr>
          <p:cNvSpPr>
            <a:spLocks noGrp="1"/>
          </p:cNvSpPr>
          <p:nvPr>
            <p:ph sz="half" idx="1"/>
          </p:nvPr>
        </p:nvSpPr>
        <p:spPr>
          <a:xfrm>
            <a:off x="457200" y="2078958"/>
            <a:ext cx="4038600" cy="2268954"/>
          </a:xfrm>
        </p:spPr>
        <p:txBody>
          <a:bodyPr/>
          <a:lstStyle/>
          <a:p>
            <a:r>
              <a:rPr lang="en-US" dirty="0"/>
              <a:t>How much to save?</a:t>
            </a:r>
          </a:p>
          <a:p>
            <a:r>
              <a:rPr lang="en-US" dirty="0"/>
              <a:t>Beneficiary Designations</a:t>
            </a:r>
          </a:p>
          <a:p>
            <a:r>
              <a:rPr lang="en-US" dirty="0"/>
              <a:t>Rule of Thumb</a:t>
            </a:r>
          </a:p>
        </p:txBody>
      </p:sp>
      <p:pic>
        <p:nvPicPr>
          <p:cNvPr id="6" name="Content Placeholder 5" descr="Seniors lying on floaties in water">
            <a:extLst>
              <a:ext uri="{FF2B5EF4-FFF2-40B4-BE49-F238E27FC236}">
                <a16:creationId xmlns:a16="http://schemas.microsoft.com/office/drawing/2014/main" id="{D08ECFB9-9294-4D51-A8D0-6219E57480E0}"/>
              </a:ext>
            </a:extLst>
          </p:cNvPr>
          <p:cNvPicPr>
            <a:picLocks noGrp="1" noChangeAspect="1"/>
          </p:cNvPicPr>
          <p:nvPr>
            <p:ph sz="half" idx="2"/>
          </p:nvPr>
        </p:nvPicPr>
        <p:blipFill>
          <a:blip r:embed="rId3"/>
          <a:stretch>
            <a:fillRect/>
          </a:stretch>
        </p:blipFill>
        <p:spPr>
          <a:xfrm>
            <a:off x="4648200" y="2076200"/>
            <a:ext cx="4038600" cy="2271712"/>
          </a:xfrm>
        </p:spPr>
      </p:pic>
    </p:spTree>
    <p:extLst>
      <p:ext uri="{BB962C8B-B14F-4D97-AF65-F5344CB8AC3E}">
        <p14:creationId xmlns:p14="http://schemas.microsoft.com/office/powerpoint/2010/main" val="3935199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1BED-3329-45C5-99EE-0C70A535CAA3}"/>
              </a:ext>
            </a:extLst>
          </p:cNvPr>
          <p:cNvSpPr>
            <a:spLocks noGrp="1"/>
          </p:cNvSpPr>
          <p:nvPr>
            <p:ph type="title"/>
          </p:nvPr>
        </p:nvSpPr>
        <p:spPr/>
        <p:txBody>
          <a:bodyPr/>
          <a:lstStyle/>
          <a:p>
            <a:r>
              <a:rPr lang="en-US" dirty="0"/>
              <a:t>Investment Education</a:t>
            </a:r>
          </a:p>
        </p:txBody>
      </p:sp>
      <p:sp>
        <p:nvSpPr>
          <p:cNvPr id="3" name="Text Placeholder 2">
            <a:extLst>
              <a:ext uri="{FF2B5EF4-FFF2-40B4-BE49-F238E27FC236}">
                <a16:creationId xmlns:a16="http://schemas.microsoft.com/office/drawing/2014/main" id="{48257C35-D70B-414C-84B3-B2F2D4414D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10646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E49C-8A73-4767-989D-62010025F4EA}"/>
              </a:ext>
            </a:extLst>
          </p:cNvPr>
          <p:cNvSpPr>
            <a:spLocks noGrp="1"/>
          </p:cNvSpPr>
          <p:nvPr>
            <p:ph type="title"/>
          </p:nvPr>
        </p:nvSpPr>
        <p:spPr/>
        <p:txBody>
          <a:bodyPr/>
          <a:lstStyle/>
          <a:p>
            <a:r>
              <a:rPr lang="en-US" b="1" dirty="0"/>
              <a:t>General</a:t>
            </a:r>
          </a:p>
        </p:txBody>
      </p:sp>
      <p:sp>
        <p:nvSpPr>
          <p:cNvPr id="3" name="Content Placeholder 2">
            <a:extLst>
              <a:ext uri="{FF2B5EF4-FFF2-40B4-BE49-F238E27FC236}">
                <a16:creationId xmlns:a16="http://schemas.microsoft.com/office/drawing/2014/main" id="{5300CAD2-7480-4482-8D9B-4147E389842B}"/>
              </a:ext>
            </a:extLst>
          </p:cNvPr>
          <p:cNvSpPr>
            <a:spLocks noGrp="1"/>
          </p:cNvSpPr>
          <p:nvPr>
            <p:ph sz="half" idx="1"/>
          </p:nvPr>
        </p:nvSpPr>
        <p:spPr>
          <a:xfrm>
            <a:off x="294468" y="1301858"/>
            <a:ext cx="4353732" cy="4587497"/>
          </a:xfrm>
        </p:spPr>
        <p:txBody>
          <a:bodyPr>
            <a:normAutofit fontScale="70000" lnSpcReduction="20000"/>
          </a:bodyPr>
          <a:lstStyle/>
          <a:p>
            <a:r>
              <a:rPr lang="en-US" b="1" dirty="0"/>
              <a:t>The Objective</a:t>
            </a:r>
          </a:p>
          <a:p>
            <a:pPr lvl="1"/>
            <a:r>
              <a:rPr lang="en-US" dirty="0"/>
              <a:t>NOT merely to make money, but to achieve a specific goal. Understanding what you are saving for helps you better align your investments with your goal</a:t>
            </a:r>
          </a:p>
          <a:p>
            <a:pPr lvl="1"/>
            <a:endParaRPr lang="en-US" dirty="0"/>
          </a:p>
          <a:p>
            <a:r>
              <a:rPr lang="en-US" b="1" dirty="0"/>
              <a:t>The Perspective</a:t>
            </a:r>
          </a:p>
          <a:p>
            <a:pPr lvl="1"/>
            <a:r>
              <a:rPr lang="en-US" dirty="0"/>
              <a:t>Economic prosperity is certain only in retrospect – there is no such thing as a “sure thing”</a:t>
            </a:r>
          </a:p>
          <a:p>
            <a:pPr lvl="1"/>
            <a:r>
              <a:rPr lang="en-US" dirty="0"/>
              <a:t>Economic cycles are normative – There will never be a perfectly smooth ride</a:t>
            </a:r>
          </a:p>
          <a:p>
            <a:pPr lvl="1"/>
            <a:r>
              <a:rPr lang="en-US" dirty="0"/>
              <a:t>Risk and Return are two sides of the same coin – You cannot have one without the other</a:t>
            </a:r>
          </a:p>
          <a:p>
            <a:pPr lvl="1"/>
            <a:r>
              <a:rPr lang="en-US" dirty="0"/>
              <a:t>If the return is too good to be true, it probably is </a:t>
            </a:r>
          </a:p>
        </p:txBody>
      </p:sp>
      <p:sp>
        <p:nvSpPr>
          <p:cNvPr id="4" name="Content Placeholder 3">
            <a:extLst>
              <a:ext uri="{FF2B5EF4-FFF2-40B4-BE49-F238E27FC236}">
                <a16:creationId xmlns:a16="http://schemas.microsoft.com/office/drawing/2014/main" id="{4478500C-D046-43B7-B178-E727BF9DFAB9}"/>
              </a:ext>
            </a:extLst>
          </p:cNvPr>
          <p:cNvSpPr>
            <a:spLocks noGrp="1"/>
          </p:cNvSpPr>
          <p:nvPr>
            <p:ph sz="half" idx="2"/>
          </p:nvPr>
        </p:nvSpPr>
        <p:spPr>
          <a:xfrm>
            <a:off x="4648200" y="1301858"/>
            <a:ext cx="4201332" cy="4587498"/>
          </a:xfrm>
        </p:spPr>
        <p:txBody>
          <a:bodyPr>
            <a:normAutofit fontScale="70000" lnSpcReduction="20000"/>
          </a:bodyPr>
          <a:lstStyle/>
          <a:p>
            <a:r>
              <a:rPr lang="en-US" b="1" dirty="0"/>
              <a:t>Tips</a:t>
            </a:r>
          </a:p>
          <a:p>
            <a:pPr lvl="1"/>
            <a:r>
              <a:rPr lang="en-US" dirty="0"/>
              <a:t>Don’t put all your eggs in one basket. </a:t>
            </a:r>
          </a:p>
          <a:p>
            <a:pPr lvl="1"/>
            <a:r>
              <a:rPr lang="en-US" dirty="0"/>
              <a:t>Understand your costs</a:t>
            </a:r>
          </a:p>
          <a:p>
            <a:pPr lvl="1"/>
            <a:r>
              <a:rPr lang="en-US" dirty="0"/>
              <a:t>Risk and reward are hand in hand</a:t>
            </a:r>
          </a:p>
          <a:p>
            <a:pPr lvl="1"/>
            <a:r>
              <a:rPr lang="en-US" dirty="0"/>
              <a:t>Discipline matters </a:t>
            </a:r>
          </a:p>
          <a:p>
            <a:pPr lvl="1"/>
            <a:r>
              <a:rPr lang="en-US" dirty="0"/>
              <a:t>Never hesitate to seek out wise counsel as you develop investment plans</a:t>
            </a:r>
          </a:p>
          <a:p>
            <a:pPr lvl="1"/>
            <a:r>
              <a:rPr lang="en-US" dirty="0"/>
              <a:t>Work with a Fiduciary</a:t>
            </a:r>
          </a:p>
        </p:txBody>
      </p:sp>
    </p:spTree>
    <p:extLst>
      <p:ext uri="{BB962C8B-B14F-4D97-AF65-F5344CB8AC3E}">
        <p14:creationId xmlns:p14="http://schemas.microsoft.com/office/powerpoint/2010/main" val="3167395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ACE6-FB08-4798-9615-42B5AC4D686C}"/>
              </a:ext>
            </a:extLst>
          </p:cNvPr>
          <p:cNvSpPr>
            <a:spLocks noGrp="1"/>
          </p:cNvSpPr>
          <p:nvPr>
            <p:ph type="title"/>
          </p:nvPr>
        </p:nvSpPr>
        <p:spPr/>
        <p:txBody>
          <a:bodyPr>
            <a:normAutofit fontScale="90000"/>
          </a:bodyPr>
          <a:lstStyle/>
          <a:p>
            <a:r>
              <a:rPr lang="en-US" b="1" dirty="0"/>
              <a:t>Other Investment-Related Considerations</a:t>
            </a:r>
          </a:p>
        </p:txBody>
      </p:sp>
      <p:sp>
        <p:nvSpPr>
          <p:cNvPr id="3" name="Content Placeholder 2">
            <a:extLst>
              <a:ext uri="{FF2B5EF4-FFF2-40B4-BE49-F238E27FC236}">
                <a16:creationId xmlns:a16="http://schemas.microsoft.com/office/drawing/2014/main" id="{EB6F536F-8556-40FB-980A-778500CCC659}"/>
              </a:ext>
            </a:extLst>
          </p:cNvPr>
          <p:cNvSpPr>
            <a:spLocks noGrp="1"/>
          </p:cNvSpPr>
          <p:nvPr>
            <p:ph idx="1"/>
          </p:nvPr>
        </p:nvSpPr>
        <p:spPr>
          <a:xfrm>
            <a:off x="457200" y="1604134"/>
            <a:ext cx="8229600" cy="4857626"/>
          </a:xfrm>
        </p:spPr>
        <p:txBody>
          <a:bodyPr>
            <a:normAutofit fontScale="62500" lnSpcReduction="20000"/>
          </a:bodyPr>
          <a:lstStyle/>
          <a:p>
            <a:pPr marL="0" indent="0">
              <a:buNone/>
            </a:pPr>
            <a:r>
              <a:rPr lang="en-US" b="1" dirty="0"/>
              <a:t>Rule of 72</a:t>
            </a:r>
          </a:p>
          <a:p>
            <a:r>
              <a:rPr lang="en-US" dirty="0"/>
              <a:t>Everyone participating in this program is a potential millionaire!</a:t>
            </a:r>
          </a:p>
          <a:p>
            <a:r>
              <a:rPr lang="en-US" dirty="0"/>
              <a:t>72/Rate of Return = Number of Years it will take to double your money</a:t>
            </a:r>
          </a:p>
          <a:p>
            <a:r>
              <a:rPr lang="en-US" dirty="0"/>
              <a:t>At a 10% rate of return, $1 doubles about every 7 years</a:t>
            </a:r>
          </a:p>
          <a:p>
            <a:pPr lvl="1"/>
            <a:r>
              <a:rPr lang="en-US" dirty="0"/>
              <a:t>Example: </a:t>
            </a:r>
          </a:p>
          <a:p>
            <a:pPr lvl="2"/>
            <a:r>
              <a:rPr lang="en-US" dirty="0"/>
              <a:t>Individual age 24</a:t>
            </a:r>
          </a:p>
          <a:p>
            <a:pPr lvl="2"/>
            <a:r>
              <a:rPr lang="en-US" dirty="0"/>
              <a:t>Works until age 66 (42 Years)</a:t>
            </a:r>
          </a:p>
          <a:p>
            <a:pPr lvl="2"/>
            <a:r>
              <a:rPr lang="en-US" dirty="0"/>
              <a:t>6 doublings</a:t>
            </a:r>
          </a:p>
          <a:p>
            <a:pPr lvl="1"/>
            <a:r>
              <a:rPr lang="en-US" sz="2400" dirty="0">
                <a:effectLst/>
                <a:ea typeface="Calibri" panose="020F0502020204030204" pitchFamily="34" charset="0"/>
              </a:rPr>
              <a:t>$1 → $2 → $4 → $8 → $16 → $32 → $64</a:t>
            </a:r>
            <a:r>
              <a:rPr lang="en-US" sz="2400" dirty="0">
                <a:ea typeface="Calibri" panose="020F0502020204030204" pitchFamily="34" charset="0"/>
              </a:rPr>
              <a:t>. </a:t>
            </a:r>
            <a:r>
              <a:rPr lang="en-US" b="1" dirty="0"/>
              <a:t> </a:t>
            </a:r>
            <a:endParaRPr lang="en-US" dirty="0"/>
          </a:p>
          <a:p>
            <a:pPr marL="0" indent="0">
              <a:buNone/>
            </a:pPr>
            <a:r>
              <a:rPr lang="en-US" b="1" dirty="0"/>
              <a:t>How to Select an Advisor</a:t>
            </a:r>
          </a:p>
          <a:p>
            <a:r>
              <a:rPr lang="en-US" dirty="0">
                <a:hlinkClick r:id="rId3"/>
              </a:rPr>
              <a:t>www.finra.org/brokercheck</a:t>
            </a:r>
            <a:r>
              <a:rPr lang="en-US" dirty="0"/>
              <a:t> </a:t>
            </a:r>
          </a:p>
          <a:p>
            <a:r>
              <a:rPr lang="en-US" dirty="0"/>
              <a:t>Conflicts of interest</a:t>
            </a:r>
          </a:p>
          <a:p>
            <a:pPr marL="0" indent="0">
              <a:buNone/>
            </a:pPr>
            <a:r>
              <a:rPr lang="en-US" b="1" dirty="0"/>
              <a:t>Understand how the advisor is compensated and weight the cost vs benefit</a:t>
            </a:r>
          </a:p>
          <a:p>
            <a:pPr marL="0" indent="0">
              <a:buNone/>
            </a:pPr>
            <a:endParaRPr lang="en-US" b="1" dirty="0"/>
          </a:p>
          <a:p>
            <a:pPr lvl="1"/>
            <a:endParaRPr lang="en-US" sz="2400" dirty="0">
              <a:effectLst/>
              <a:ea typeface="Calibri" panose="020F0502020204030204" pitchFamily="34" charset="0"/>
            </a:endParaRPr>
          </a:p>
        </p:txBody>
      </p:sp>
    </p:spTree>
    <p:extLst>
      <p:ext uri="{BB962C8B-B14F-4D97-AF65-F5344CB8AC3E}">
        <p14:creationId xmlns:p14="http://schemas.microsoft.com/office/powerpoint/2010/main" val="1445929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A7C9-1239-4FCC-8AD4-E313F463B6AE}"/>
              </a:ext>
            </a:extLst>
          </p:cNvPr>
          <p:cNvSpPr>
            <a:spLocks noGrp="1"/>
          </p:cNvSpPr>
          <p:nvPr>
            <p:ph type="title"/>
          </p:nvPr>
        </p:nvSpPr>
        <p:spPr/>
        <p:txBody>
          <a:bodyPr>
            <a:noAutofit/>
          </a:bodyPr>
          <a:lstStyle/>
          <a:p>
            <a:r>
              <a:rPr lang="en-US" b="1" dirty="0"/>
              <a:t>The Importance of Assets Class/Style</a:t>
            </a:r>
          </a:p>
        </p:txBody>
      </p:sp>
      <p:sp>
        <p:nvSpPr>
          <p:cNvPr id="3" name="Content Placeholder 2">
            <a:extLst>
              <a:ext uri="{FF2B5EF4-FFF2-40B4-BE49-F238E27FC236}">
                <a16:creationId xmlns:a16="http://schemas.microsoft.com/office/drawing/2014/main" id="{53AB13D6-DA1C-4D27-814B-B01F022F35A5}"/>
              </a:ext>
            </a:extLst>
          </p:cNvPr>
          <p:cNvSpPr>
            <a:spLocks noGrp="1"/>
          </p:cNvSpPr>
          <p:nvPr>
            <p:ph idx="1"/>
          </p:nvPr>
        </p:nvSpPr>
        <p:spPr>
          <a:xfrm>
            <a:off x="457200" y="1634809"/>
            <a:ext cx="8229600" cy="2029311"/>
          </a:xfrm>
        </p:spPr>
        <p:txBody>
          <a:bodyPr>
            <a:normAutofit fontScale="92500" lnSpcReduction="20000"/>
          </a:bodyPr>
          <a:lstStyle/>
          <a:p>
            <a:r>
              <a:rPr lang="en-US" dirty="0"/>
              <a:t>What is Asset Allocation?</a:t>
            </a:r>
          </a:p>
          <a:p>
            <a:pPr lvl="1"/>
            <a:r>
              <a:rPr lang="en-US" sz="2800" b="0" dirty="0">
                <a:solidFill>
                  <a:schemeClr val="tx1"/>
                </a:solidFill>
                <a:latin typeface="Arial" pitchFamily="34" charset="0"/>
              </a:rPr>
              <a:t>The distribution of an asset pool among asset classes (stocks, bonds, cash).</a:t>
            </a:r>
          </a:p>
          <a:p>
            <a:pPr lvl="1"/>
            <a:r>
              <a:rPr lang="en-US" dirty="0"/>
              <a:t>The Primary Factor in Performance Variability over Time</a:t>
            </a:r>
            <a:endParaRPr lang="en-US" sz="2800" b="0" dirty="0">
              <a:solidFill>
                <a:schemeClr val="tx1"/>
              </a:solidFill>
              <a:latin typeface="Arial" pitchFamily="34" charset="0"/>
            </a:endParaRPr>
          </a:p>
          <a:p>
            <a:pPr lvl="1"/>
            <a:endParaRPr lang="en-US" dirty="0"/>
          </a:p>
        </p:txBody>
      </p:sp>
      <p:pic>
        <p:nvPicPr>
          <p:cNvPr id="5" name="Picture 4">
            <a:extLst>
              <a:ext uri="{FF2B5EF4-FFF2-40B4-BE49-F238E27FC236}">
                <a16:creationId xmlns:a16="http://schemas.microsoft.com/office/drawing/2014/main" id="{F4AAA9D6-9DCC-4BE2-A7D4-75461B4AB36F}"/>
              </a:ext>
            </a:extLst>
          </p:cNvPr>
          <p:cNvPicPr>
            <a:picLocks noChangeAspect="1"/>
          </p:cNvPicPr>
          <p:nvPr/>
        </p:nvPicPr>
        <p:blipFill>
          <a:blip r:embed="rId2"/>
          <a:stretch>
            <a:fillRect/>
          </a:stretch>
        </p:blipFill>
        <p:spPr>
          <a:xfrm>
            <a:off x="2050397" y="3607245"/>
            <a:ext cx="2143882" cy="2134093"/>
          </a:xfrm>
          <a:prstGeom prst="rect">
            <a:avLst/>
          </a:prstGeom>
        </p:spPr>
      </p:pic>
      <p:grpSp>
        <p:nvGrpSpPr>
          <p:cNvPr id="6" name="Group 9">
            <a:extLst>
              <a:ext uri="{FF2B5EF4-FFF2-40B4-BE49-F238E27FC236}">
                <a16:creationId xmlns:a16="http://schemas.microsoft.com/office/drawing/2014/main" id="{B4036E06-B9ED-41A2-9DFA-80EC80C24AF7}"/>
              </a:ext>
            </a:extLst>
          </p:cNvPr>
          <p:cNvGrpSpPr>
            <a:grpSpLocks/>
          </p:cNvGrpSpPr>
          <p:nvPr/>
        </p:nvGrpSpPr>
        <p:grpSpPr bwMode="auto">
          <a:xfrm>
            <a:off x="4683126" y="3728935"/>
            <a:ext cx="2492375" cy="1890713"/>
            <a:chOff x="3140" y="1855"/>
            <a:chExt cx="1570" cy="1265"/>
          </a:xfrm>
        </p:grpSpPr>
        <p:grpSp>
          <p:nvGrpSpPr>
            <p:cNvPr id="7" name="Group 10">
              <a:extLst>
                <a:ext uri="{FF2B5EF4-FFF2-40B4-BE49-F238E27FC236}">
                  <a16:creationId xmlns:a16="http://schemas.microsoft.com/office/drawing/2014/main" id="{51BA97A9-A8F4-4F41-B368-26C39C8BC9BE}"/>
                </a:ext>
              </a:extLst>
            </p:cNvPr>
            <p:cNvGrpSpPr>
              <a:grpSpLocks/>
            </p:cNvGrpSpPr>
            <p:nvPr/>
          </p:nvGrpSpPr>
          <p:grpSpPr bwMode="auto">
            <a:xfrm>
              <a:off x="3140" y="1920"/>
              <a:ext cx="82" cy="1126"/>
              <a:chOff x="3140" y="1823"/>
              <a:chExt cx="82" cy="1126"/>
            </a:xfrm>
          </p:grpSpPr>
          <p:sp>
            <p:nvSpPr>
              <p:cNvPr id="13" name="Rectangle 11">
                <a:extLst>
                  <a:ext uri="{FF2B5EF4-FFF2-40B4-BE49-F238E27FC236}">
                    <a16:creationId xmlns:a16="http://schemas.microsoft.com/office/drawing/2014/main" id="{CCE17A42-11AD-4027-95C9-03D3BD7CC8D5}"/>
                  </a:ext>
                </a:extLst>
              </p:cNvPr>
              <p:cNvSpPr>
                <a:spLocks noChangeArrowheads="1"/>
              </p:cNvSpPr>
              <p:nvPr/>
            </p:nvSpPr>
            <p:spPr bwMode="auto">
              <a:xfrm>
                <a:off x="3140" y="1823"/>
                <a:ext cx="82" cy="81"/>
              </a:xfrm>
              <a:prstGeom prst="rect">
                <a:avLst/>
              </a:prstGeom>
              <a:solidFill>
                <a:srgbClr val="0000FF"/>
              </a:solidFill>
              <a:ln w="12700">
                <a:solidFill>
                  <a:srgbClr val="000000"/>
                </a:solidFill>
                <a:miter lim="800000"/>
                <a:headEnd/>
                <a:tailEnd/>
              </a:ln>
            </p:spPr>
            <p:txBody>
              <a:bodyPr wrap="none" anchor="ctr"/>
              <a:lstStyle/>
              <a:p>
                <a:pPr algn="ctr"/>
                <a:endParaRPr lang="en-US"/>
              </a:p>
            </p:txBody>
          </p:sp>
          <p:sp>
            <p:nvSpPr>
              <p:cNvPr id="14" name="Rectangle 12">
                <a:extLst>
                  <a:ext uri="{FF2B5EF4-FFF2-40B4-BE49-F238E27FC236}">
                    <a16:creationId xmlns:a16="http://schemas.microsoft.com/office/drawing/2014/main" id="{796E49DF-8020-474C-8A4B-E94E2E24FE6E}"/>
                  </a:ext>
                </a:extLst>
              </p:cNvPr>
              <p:cNvSpPr>
                <a:spLocks noChangeArrowheads="1"/>
              </p:cNvSpPr>
              <p:nvPr/>
            </p:nvSpPr>
            <p:spPr bwMode="auto">
              <a:xfrm>
                <a:off x="3140" y="2169"/>
                <a:ext cx="82" cy="82"/>
              </a:xfrm>
              <a:prstGeom prst="rect">
                <a:avLst/>
              </a:prstGeom>
              <a:solidFill>
                <a:srgbClr val="FFFF00"/>
              </a:solidFill>
              <a:ln w="12700">
                <a:solidFill>
                  <a:srgbClr val="000000"/>
                </a:solidFill>
                <a:miter lim="800000"/>
                <a:headEnd/>
                <a:tailEnd/>
              </a:ln>
            </p:spPr>
            <p:txBody>
              <a:bodyPr wrap="none" anchor="ctr"/>
              <a:lstStyle/>
              <a:p>
                <a:pPr algn="ctr"/>
                <a:endParaRPr lang="en-US"/>
              </a:p>
            </p:txBody>
          </p:sp>
          <p:sp>
            <p:nvSpPr>
              <p:cNvPr id="15" name="Rectangle 13">
                <a:extLst>
                  <a:ext uri="{FF2B5EF4-FFF2-40B4-BE49-F238E27FC236}">
                    <a16:creationId xmlns:a16="http://schemas.microsoft.com/office/drawing/2014/main" id="{674AF8D3-E454-43E4-8D4C-C9142C0806DC}"/>
                  </a:ext>
                </a:extLst>
              </p:cNvPr>
              <p:cNvSpPr>
                <a:spLocks noChangeArrowheads="1"/>
              </p:cNvSpPr>
              <p:nvPr/>
            </p:nvSpPr>
            <p:spPr bwMode="auto">
              <a:xfrm>
                <a:off x="3140" y="2521"/>
                <a:ext cx="82" cy="82"/>
              </a:xfrm>
              <a:prstGeom prst="rect">
                <a:avLst/>
              </a:prstGeom>
              <a:solidFill>
                <a:srgbClr val="FC0128"/>
              </a:solidFill>
              <a:ln w="12700">
                <a:solidFill>
                  <a:srgbClr val="000000"/>
                </a:solidFill>
                <a:miter lim="800000"/>
                <a:headEnd/>
                <a:tailEnd/>
              </a:ln>
            </p:spPr>
            <p:txBody>
              <a:bodyPr wrap="none" anchor="ctr"/>
              <a:lstStyle/>
              <a:p>
                <a:pPr algn="ctr"/>
                <a:endParaRPr lang="en-US"/>
              </a:p>
            </p:txBody>
          </p:sp>
          <p:sp>
            <p:nvSpPr>
              <p:cNvPr id="16" name="Rectangle 14">
                <a:extLst>
                  <a:ext uri="{FF2B5EF4-FFF2-40B4-BE49-F238E27FC236}">
                    <a16:creationId xmlns:a16="http://schemas.microsoft.com/office/drawing/2014/main" id="{E54B9957-7603-4E38-9BE9-F7DB6A4847AA}"/>
                  </a:ext>
                </a:extLst>
              </p:cNvPr>
              <p:cNvSpPr>
                <a:spLocks noChangeArrowheads="1"/>
              </p:cNvSpPr>
              <p:nvPr/>
            </p:nvSpPr>
            <p:spPr bwMode="auto">
              <a:xfrm>
                <a:off x="3140" y="2868"/>
                <a:ext cx="82" cy="81"/>
              </a:xfrm>
              <a:prstGeom prst="rect">
                <a:avLst/>
              </a:prstGeom>
              <a:solidFill>
                <a:srgbClr val="008000"/>
              </a:solidFill>
              <a:ln w="12700">
                <a:solidFill>
                  <a:srgbClr val="000000"/>
                </a:solidFill>
                <a:miter lim="800000"/>
                <a:headEnd/>
                <a:tailEnd/>
              </a:ln>
            </p:spPr>
            <p:txBody>
              <a:bodyPr wrap="none" anchor="ctr"/>
              <a:lstStyle/>
              <a:p>
                <a:pPr algn="ctr"/>
                <a:endParaRPr lang="en-US"/>
              </a:p>
            </p:txBody>
          </p:sp>
        </p:grpSp>
        <p:grpSp>
          <p:nvGrpSpPr>
            <p:cNvPr id="8" name="Group 15">
              <a:extLst>
                <a:ext uri="{FF2B5EF4-FFF2-40B4-BE49-F238E27FC236}">
                  <a16:creationId xmlns:a16="http://schemas.microsoft.com/office/drawing/2014/main" id="{2F5AF416-7660-431F-84B4-10B92FCE6372}"/>
                </a:ext>
              </a:extLst>
            </p:cNvPr>
            <p:cNvGrpSpPr>
              <a:grpSpLocks/>
            </p:cNvGrpSpPr>
            <p:nvPr/>
          </p:nvGrpSpPr>
          <p:grpSpPr bwMode="auto">
            <a:xfrm>
              <a:off x="3216" y="1855"/>
              <a:ext cx="1494" cy="1265"/>
              <a:chOff x="3201" y="1855"/>
              <a:chExt cx="1494" cy="1265"/>
            </a:xfrm>
          </p:grpSpPr>
          <p:sp>
            <p:nvSpPr>
              <p:cNvPr id="9" name="Rectangle 16">
                <a:extLst>
                  <a:ext uri="{FF2B5EF4-FFF2-40B4-BE49-F238E27FC236}">
                    <a16:creationId xmlns:a16="http://schemas.microsoft.com/office/drawing/2014/main" id="{3E4B270F-22D4-49DB-96CD-9C8867C133D2}"/>
                  </a:ext>
                </a:extLst>
              </p:cNvPr>
              <p:cNvSpPr>
                <a:spLocks noChangeArrowheads="1"/>
              </p:cNvSpPr>
              <p:nvPr/>
            </p:nvSpPr>
            <p:spPr bwMode="auto">
              <a:xfrm>
                <a:off x="3201" y="1855"/>
                <a:ext cx="1464" cy="221"/>
              </a:xfrm>
              <a:prstGeom prst="rect">
                <a:avLst/>
              </a:prstGeom>
              <a:noFill/>
              <a:ln w="9525">
                <a:noFill/>
                <a:miter lim="800000"/>
                <a:headEnd/>
                <a:tailEnd/>
              </a:ln>
            </p:spPr>
            <p:txBody>
              <a:bodyPr wrap="none" lIns="92075" tIns="46038" rIns="92075" bIns="46038">
                <a:spAutoFit/>
              </a:bodyPr>
              <a:lstStyle/>
              <a:p>
                <a:pPr eaLnBrk="0" hangingPunct="0"/>
                <a:r>
                  <a:rPr lang="en-US" sz="1700" dirty="0">
                    <a:solidFill>
                      <a:schemeClr val="tx1"/>
                    </a:solidFill>
                    <a:latin typeface="Times New Roman" pitchFamily="18" charset="0"/>
                  </a:rPr>
                  <a:t>Asset Allocation 91.5%</a:t>
                </a:r>
              </a:p>
            </p:txBody>
          </p:sp>
          <p:sp>
            <p:nvSpPr>
              <p:cNvPr id="10" name="Rectangle 17">
                <a:extLst>
                  <a:ext uri="{FF2B5EF4-FFF2-40B4-BE49-F238E27FC236}">
                    <a16:creationId xmlns:a16="http://schemas.microsoft.com/office/drawing/2014/main" id="{324E6EFA-64ED-4881-93FC-791FD54C8A1F}"/>
                  </a:ext>
                </a:extLst>
              </p:cNvPr>
              <p:cNvSpPr>
                <a:spLocks noChangeArrowheads="1"/>
              </p:cNvSpPr>
              <p:nvPr/>
            </p:nvSpPr>
            <p:spPr bwMode="auto">
              <a:xfrm>
                <a:off x="3201" y="2201"/>
                <a:ext cx="1351" cy="221"/>
              </a:xfrm>
              <a:prstGeom prst="rect">
                <a:avLst/>
              </a:prstGeom>
              <a:noFill/>
              <a:ln w="9525">
                <a:noFill/>
                <a:miter lim="800000"/>
                <a:headEnd/>
                <a:tailEnd/>
              </a:ln>
            </p:spPr>
            <p:txBody>
              <a:bodyPr wrap="none" lIns="92075" tIns="46038" rIns="92075" bIns="46038">
                <a:spAutoFit/>
              </a:bodyPr>
              <a:lstStyle/>
              <a:p>
                <a:pPr eaLnBrk="0" hangingPunct="0"/>
                <a:r>
                  <a:rPr lang="en-US" sz="1700" dirty="0">
                    <a:solidFill>
                      <a:schemeClr val="tx1"/>
                    </a:solidFill>
                    <a:latin typeface="Times New Roman" pitchFamily="18" charset="0"/>
                  </a:rPr>
                  <a:t>Market Timing 1.8%</a:t>
                </a:r>
              </a:p>
            </p:txBody>
          </p:sp>
          <p:sp>
            <p:nvSpPr>
              <p:cNvPr id="11" name="Rectangle 18">
                <a:extLst>
                  <a:ext uri="{FF2B5EF4-FFF2-40B4-BE49-F238E27FC236}">
                    <a16:creationId xmlns:a16="http://schemas.microsoft.com/office/drawing/2014/main" id="{2FC71B64-6A71-4722-A3A6-F144FCCE5AE8}"/>
                  </a:ext>
                </a:extLst>
              </p:cNvPr>
              <p:cNvSpPr>
                <a:spLocks noChangeArrowheads="1"/>
              </p:cNvSpPr>
              <p:nvPr/>
            </p:nvSpPr>
            <p:spPr bwMode="auto">
              <a:xfrm>
                <a:off x="3201" y="2553"/>
                <a:ext cx="1494" cy="221"/>
              </a:xfrm>
              <a:prstGeom prst="rect">
                <a:avLst/>
              </a:prstGeom>
              <a:noFill/>
              <a:ln w="9525">
                <a:noFill/>
                <a:miter lim="800000"/>
                <a:headEnd/>
                <a:tailEnd/>
              </a:ln>
            </p:spPr>
            <p:txBody>
              <a:bodyPr wrap="none" lIns="92075" tIns="46038" rIns="92075" bIns="46038">
                <a:spAutoFit/>
              </a:bodyPr>
              <a:lstStyle/>
              <a:p>
                <a:pPr eaLnBrk="0" hangingPunct="0"/>
                <a:r>
                  <a:rPr lang="en-US" sz="1700">
                    <a:solidFill>
                      <a:schemeClr val="tx1"/>
                    </a:solidFill>
                    <a:latin typeface="Times New Roman" pitchFamily="18" charset="0"/>
                  </a:rPr>
                  <a:t>Security Selection 4.6%</a:t>
                </a:r>
              </a:p>
            </p:txBody>
          </p:sp>
          <p:sp>
            <p:nvSpPr>
              <p:cNvPr id="12" name="Rectangle 19">
                <a:extLst>
                  <a:ext uri="{FF2B5EF4-FFF2-40B4-BE49-F238E27FC236}">
                    <a16:creationId xmlns:a16="http://schemas.microsoft.com/office/drawing/2014/main" id="{58A3983E-1B7B-470F-A56F-E41B6A28FB96}"/>
                  </a:ext>
                </a:extLst>
              </p:cNvPr>
              <p:cNvSpPr>
                <a:spLocks noChangeArrowheads="1"/>
              </p:cNvSpPr>
              <p:nvPr/>
            </p:nvSpPr>
            <p:spPr bwMode="auto">
              <a:xfrm>
                <a:off x="3201" y="2899"/>
                <a:ext cx="837" cy="221"/>
              </a:xfrm>
              <a:prstGeom prst="rect">
                <a:avLst/>
              </a:prstGeom>
              <a:noFill/>
              <a:ln w="9525">
                <a:noFill/>
                <a:miter lim="800000"/>
                <a:headEnd/>
                <a:tailEnd/>
              </a:ln>
            </p:spPr>
            <p:txBody>
              <a:bodyPr wrap="none" lIns="92075" tIns="46038" rIns="92075" bIns="46038">
                <a:spAutoFit/>
              </a:bodyPr>
              <a:lstStyle/>
              <a:p>
                <a:pPr eaLnBrk="0" hangingPunct="0"/>
                <a:r>
                  <a:rPr lang="en-US" sz="1700">
                    <a:solidFill>
                      <a:schemeClr val="tx1"/>
                    </a:solidFill>
                    <a:latin typeface="Times New Roman" pitchFamily="18" charset="0"/>
                  </a:rPr>
                  <a:t>Other 2.1% </a:t>
                </a:r>
              </a:p>
            </p:txBody>
          </p:sp>
        </p:grpSp>
      </p:grpSp>
    </p:spTree>
    <p:extLst>
      <p:ext uri="{BB962C8B-B14F-4D97-AF65-F5344CB8AC3E}">
        <p14:creationId xmlns:p14="http://schemas.microsoft.com/office/powerpoint/2010/main" val="241452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41DA-B59F-4A5A-A4F7-B53E88611BB5}"/>
              </a:ext>
            </a:extLst>
          </p:cNvPr>
          <p:cNvSpPr>
            <a:spLocks noGrp="1"/>
          </p:cNvSpPr>
          <p:nvPr>
            <p:ph type="title"/>
          </p:nvPr>
        </p:nvSpPr>
        <p:spPr/>
        <p:txBody>
          <a:bodyPr>
            <a:normAutofit/>
          </a:bodyPr>
          <a:lstStyle/>
          <a:p>
            <a:r>
              <a:rPr lang="en-US" sz="4400" b="1" dirty="0">
                <a:effectLst/>
                <a:latin typeface="Calibri" panose="020F0502020204030204" pitchFamily="34" charset="0"/>
                <a:ea typeface="Calibri" panose="020F0502020204030204" pitchFamily="34" charset="0"/>
                <a:cs typeface="Times New Roman" panose="02020603050405020304" pitchFamily="18" charset="0"/>
              </a:rPr>
              <a:t>Managing Cash Flow</a:t>
            </a:r>
            <a:endParaRPr lang="en-US" dirty="0"/>
          </a:p>
        </p:txBody>
      </p:sp>
      <p:sp>
        <p:nvSpPr>
          <p:cNvPr id="3" name="Content Placeholder 2">
            <a:extLst>
              <a:ext uri="{FF2B5EF4-FFF2-40B4-BE49-F238E27FC236}">
                <a16:creationId xmlns:a16="http://schemas.microsoft.com/office/drawing/2014/main" id="{52DCFD5D-467C-415F-BD56-FFD195AA492F}"/>
              </a:ext>
            </a:extLst>
          </p:cNvPr>
          <p:cNvSpPr>
            <a:spLocks noGrp="1"/>
          </p:cNvSpPr>
          <p:nvPr>
            <p:ph idx="1"/>
          </p:nvPr>
        </p:nvSpPr>
        <p:spPr>
          <a:xfrm>
            <a:off x="202423" y="1412973"/>
            <a:ext cx="4898571" cy="3791205"/>
          </a:xfrm>
        </p:spPr>
        <p:txBody>
          <a:bodyPr>
            <a:normAutofit fontScale="77500" lnSpcReduction="20000"/>
          </a:bodyPr>
          <a:lstStyle/>
          <a:p>
            <a:pPr marL="0" indent="0">
              <a:buNone/>
            </a:pPr>
            <a:r>
              <a:rPr lang="en-US" b="1" dirty="0"/>
              <a:t>What is Cash Flow and Why is it Important?</a:t>
            </a:r>
          </a:p>
          <a:p>
            <a:pPr marL="0" indent="0">
              <a:buNone/>
            </a:pPr>
            <a:r>
              <a:rPr lang="en-US" b="1" dirty="0"/>
              <a:t>Benefits</a:t>
            </a:r>
          </a:p>
          <a:p>
            <a:r>
              <a:rPr lang="en-US" dirty="0"/>
              <a:t>Long-Term Financial Success</a:t>
            </a:r>
          </a:p>
          <a:p>
            <a:r>
              <a:rPr lang="en-US" dirty="0"/>
              <a:t>Financial Freedom</a:t>
            </a:r>
          </a:p>
          <a:p>
            <a:r>
              <a:rPr lang="en-US" dirty="0"/>
              <a:t>Reduce Stress and Anxiety</a:t>
            </a:r>
          </a:p>
          <a:p>
            <a:pPr marL="0" indent="0">
              <a:buNone/>
            </a:pPr>
            <a:r>
              <a:rPr lang="en-US" b="1" dirty="0"/>
              <a:t>Priorities</a:t>
            </a:r>
          </a:p>
          <a:p>
            <a:r>
              <a:rPr lang="en-US" dirty="0"/>
              <a:t>“Pay Yourself First” – Savings</a:t>
            </a:r>
          </a:p>
          <a:p>
            <a:r>
              <a:rPr lang="en-US" dirty="0"/>
              <a:t>Non-Discretionary Spending</a:t>
            </a:r>
          </a:p>
          <a:p>
            <a:r>
              <a:rPr lang="en-US" dirty="0"/>
              <a:t>Discretionary Spending</a:t>
            </a:r>
          </a:p>
        </p:txBody>
      </p:sp>
      <p:pic>
        <p:nvPicPr>
          <p:cNvPr id="5" name="Picture 4" descr="Financial graphs on a dark display">
            <a:extLst>
              <a:ext uri="{FF2B5EF4-FFF2-40B4-BE49-F238E27FC236}">
                <a16:creationId xmlns:a16="http://schemas.microsoft.com/office/drawing/2014/main" id="{1EA23A45-CCBD-4949-A2A8-38D12D19BA1D}"/>
              </a:ext>
            </a:extLst>
          </p:cNvPr>
          <p:cNvPicPr>
            <a:picLocks noChangeAspect="1"/>
          </p:cNvPicPr>
          <p:nvPr/>
        </p:nvPicPr>
        <p:blipFill>
          <a:blip r:embed="rId3"/>
          <a:stretch>
            <a:fillRect/>
          </a:stretch>
        </p:blipFill>
        <p:spPr>
          <a:xfrm>
            <a:off x="4898571" y="1970477"/>
            <a:ext cx="4043006" cy="2526879"/>
          </a:xfrm>
          <a:prstGeom prst="rect">
            <a:avLst/>
          </a:prstGeom>
        </p:spPr>
      </p:pic>
    </p:spTree>
    <p:extLst>
      <p:ext uri="{BB962C8B-B14F-4D97-AF65-F5344CB8AC3E}">
        <p14:creationId xmlns:p14="http://schemas.microsoft.com/office/powerpoint/2010/main" val="13419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2646-E929-4E47-AF3F-2BC0A8CCB927}"/>
              </a:ext>
            </a:extLst>
          </p:cNvPr>
          <p:cNvSpPr>
            <a:spLocks noGrp="1"/>
          </p:cNvSpPr>
          <p:nvPr>
            <p:ph type="title"/>
          </p:nvPr>
        </p:nvSpPr>
        <p:spPr/>
        <p:txBody>
          <a:bodyPr>
            <a:normAutofit fontScale="90000"/>
          </a:bodyPr>
          <a:lstStyle/>
          <a:p>
            <a:r>
              <a:rPr lang="en-US" b="1" dirty="0"/>
              <a:t>Basic Cash Flow Considerations</a:t>
            </a:r>
          </a:p>
        </p:txBody>
      </p:sp>
      <p:sp>
        <p:nvSpPr>
          <p:cNvPr id="3" name="Content Placeholder 2">
            <a:extLst>
              <a:ext uri="{FF2B5EF4-FFF2-40B4-BE49-F238E27FC236}">
                <a16:creationId xmlns:a16="http://schemas.microsoft.com/office/drawing/2014/main" id="{A6671D8E-6100-44A5-846E-E70DEDB8710E}"/>
              </a:ext>
            </a:extLst>
          </p:cNvPr>
          <p:cNvSpPr>
            <a:spLocks noGrp="1"/>
          </p:cNvSpPr>
          <p:nvPr>
            <p:ph idx="1"/>
          </p:nvPr>
        </p:nvSpPr>
        <p:spPr>
          <a:xfrm>
            <a:off x="457200" y="1213658"/>
            <a:ext cx="8229600" cy="4087139"/>
          </a:xfrm>
        </p:spPr>
        <p:txBody>
          <a:bodyPr>
            <a:normAutofit fontScale="85000" lnSpcReduction="20000"/>
          </a:bodyPr>
          <a:lstStyle/>
          <a:p>
            <a:pPr marL="0" marR="0" lvl="0" indent="0">
              <a:lnSpc>
                <a:spcPct val="107000"/>
              </a:lnSpc>
              <a:spcBef>
                <a:spcPts val="0"/>
              </a:spcBef>
              <a:spcAft>
                <a:spcPts val="0"/>
              </a:spcAft>
              <a:buNone/>
              <a:tabLst>
                <a:tab pos="457200" algn="l"/>
              </a:tabLst>
            </a:pPr>
            <a:r>
              <a:rPr lang="en-US" b="1" dirty="0"/>
              <a:t>Set Your Priorities</a:t>
            </a:r>
          </a:p>
          <a:p>
            <a:pPr marL="0" marR="0" lvl="0" indent="0">
              <a:lnSpc>
                <a:spcPct val="107000"/>
              </a:lnSpc>
              <a:spcBef>
                <a:spcPts val="0"/>
              </a:spcBef>
              <a:spcAft>
                <a:spcPts val="0"/>
              </a:spcAft>
              <a:buNone/>
              <a:tabLst>
                <a:tab pos="457200" algn="l"/>
              </a:tabLst>
            </a:pPr>
            <a:r>
              <a:rPr lang="en-US" b="1" dirty="0"/>
              <a:t>Savings</a:t>
            </a:r>
          </a:p>
          <a:p>
            <a:pPr>
              <a:lnSpc>
                <a:spcPct val="107000"/>
              </a:lnSpc>
              <a:spcBef>
                <a:spcPts val="0"/>
              </a:spcBef>
              <a:tabLst>
                <a:tab pos="457200" algn="l"/>
              </a:tabLst>
            </a:pPr>
            <a:r>
              <a:rPr lang="en-US" dirty="0"/>
              <a:t>Rainy Day fund, major purchases (car, vacation, etc.), financial independence</a:t>
            </a:r>
          </a:p>
          <a:p>
            <a:pPr marL="0" marR="0" lvl="0" indent="0">
              <a:lnSpc>
                <a:spcPct val="107000"/>
              </a:lnSpc>
              <a:spcBef>
                <a:spcPts val="0"/>
              </a:spcBef>
              <a:spcAft>
                <a:spcPts val="0"/>
              </a:spcAft>
              <a:buNone/>
              <a:tabLst>
                <a:tab pos="457200" algn="l"/>
              </a:tabLst>
            </a:pPr>
            <a:r>
              <a:rPr lang="en-US" b="1" dirty="0"/>
              <a:t>Non Discretionary Spending</a:t>
            </a:r>
          </a:p>
          <a:p>
            <a:r>
              <a:rPr lang="en-US" dirty="0"/>
              <a:t>Rent, car payments, student loan payments, taxes, credit cards, utilities, etc.</a:t>
            </a:r>
          </a:p>
          <a:p>
            <a:pPr marL="0" indent="0">
              <a:buNone/>
            </a:pPr>
            <a:r>
              <a:rPr lang="en-US" b="1" dirty="0"/>
              <a:t>Discretionary Spending</a:t>
            </a:r>
          </a:p>
          <a:p>
            <a:r>
              <a:rPr lang="en-US" dirty="0"/>
              <a:t>Entertainment, dining out, Starbucks, groceries, gifts, clothing, etc.</a:t>
            </a:r>
          </a:p>
          <a:p>
            <a:pPr marL="0" indent="0">
              <a:buNone/>
            </a:pPr>
            <a:endParaRPr lang="en-US" dirty="0"/>
          </a:p>
          <a:p>
            <a:pPr marL="0" indent="0">
              <a:buNone/>
            </a:pPr>
            <a:endParaRPr lang="en-US" dirty="0"/>
          </a:p>
          <a:p>
            <a:pPr marL="0" indent="0">
              <a:buNone/>
            </a:pPr>
            <a:endParaRPr lang="en-US" dirty="0"/>
          </a:p>
          <a:p>
            <a:pPr marL="457200" lvl="1" indent="0">
              <a:buNone/>
            </a:pPr>
            <a:endParaRPr lang="en-US" dirty="0"/>
          </a:p>
        </p:txBody>
      </p:sp>
      <p:sp>
        <p:nvSpPr>
          <p:cNvPr id="5" name="TextBox 4">
            <a:extLst>
              <a:ext uri="{FF2B5EF4-FFF2-40B4-BE49-F238E27FC236}">
                <a16:creationId xmlns:a16="http://schemas.microsoft.com/office/drawing/2014/main" id="{8864C512-579C-4138-A32A-4DBBE9BDBBEC}"/>
              </a:ext>
            </a:extLst>
          </p:cNvPr>
          <p:cNvSpPr txBox="1"/>
          <p:nvPr/>
        </p:nvSpPr>
        <p:spPr>
          <a:xfrm>
            <a:off x="930555" y="5311125"/>
            <a:ext cx="4504267" cy="366888"/>
          </a:xfrm>
          <a:prstGeom prst="rect">
            <a:avLst/>
          </a:prstGeom>
          <a:noFill/>
        </p:spPr>
        <p:txBody>
          <a:bodyPr wrap="square" rtlCol="0">
            <a:spAutoFit/>
          </a:bodyPr>
          <a:lstStyle/>
          <a:p>
            <a:r>
              <a:rPr lang="en-US" b="1" dirty="0"/>
              <a:t>      Exercise: Cash Flow Template</a:t>
            </a:r>
            <a:endParaRPr lang="en-US" dirty="0"/>
          </a:p>
        </p:txBody>
      </p:sp>
      <p:pic>
        <p:nvPicPr>
          <p:cNvPr id="7" name="Graphic 6" descr="Artificial Intelligence">
            <a:extLst>
              <a:ext uri="{FF2B5EF4-FFF2-40B4-BE49-F238E27FC236}">
                <a16:creationId xmlns:a16="http://schemas.microsoft.com/office/drawing/2014/main" id="{05E02C71-E610-466D-9E95-A8F9BB506A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0555" y="5300797"/>
            <a:ext cx="366888" cy="366888"/>
          </a:xfrm>
          <a:prstGeom prst="rect">
            <a:avLst/>
          </a:prstGeom>
        </p:spPr>
      </p:pic>
    </p:spTree>
    <p:extLst>
      <p:ext uri="{BB962C8B-B14F-4D97-AF65-F5344CB8AC3E}">
        <p14:creationId xmlns:p14="http://schemas.microsoft.com/office/powerpoint/2010/main" val="305534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1BED-3329-45C5-99EE-0C70A535CAA3}"/>
              </a:ext>
            </a:extLst>
          </p:cNvPr>
          <p:cNvSpPr>
            <a:spLocks noGrp="1"/>
          </p:cNvSpPr>
          <p:nvPr>
            <p:ph type="title"/>
          </p:nvPr>
        </p:nvSpPr>
        <p:spPr/>
        <p:txBody>
          <a:bodyPr/>
          <a:lstStyle/>
          <a:p>
            <a:r>
              <a:rPr lang="en-US" dirty="0"/>
              <a:t>Taxes </a:t>
            </a:r>
          </a:p>
        </p:txBody>
      </p:sp>
      <p:sp>
        <p:nvSpPr>
          <p:cNvPr id="3" name="Text Placeholder 2">
            <a:extLst>
              <a:ext uri="{FF2B5EF4-FFF2-40B4-BE49-F238E27FC236}">
                <a16:creationId xmlns:a16="http://schemas.microsoft.com/office/drawing/2014/main" id="{48257C35-D70B-414C-84B3-B2F2D4414D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5634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3AE1-280A-4773-B029-6473E0F67D97}"/>
              </a:ext>
            </a:extLst>
          </p:cNvPr>
          <p:cNvSpPr>
            <a:spLocks noGrp="1"/>
          </p:cNvSpPr>
          <p:nvPr>
            <p:ph type="title"/>
          </p:nvPr>
        </p:nvSpPr>
        <p:spPr/>
        <p:txBody>
          <a:bodyPr/>
          <a:lstStyle/>
          <a:p>
            <a:r>
              <a:rPr lang="en-US" b="1" dirty="0"/>
              <a:t>We All Have a Partner</a:t>
            </a:r>
          </a:p>
        </p:txBody>
      </p:sp>
      <p:sp>
        <p:nvSpPr>
          <p:cNvPr id="3" name="Content Placeholder 2">
            <a:extLst>
              <a:ext uri="{FF2B5EF4-FFF2-40B4-BE49-F238E27FC236}">
                <a16:creationId xmlns:a16="http://schemas.microsoft.com/office/drawing/2014/main" id="{DCF52CC2-F976-489B-8250-53410B41A215}"/>
              </a:ext>
            </a:extLst>
          </p:cNvPr>
          <p:cNvSpPr>
            <a:spLocks noGrp="1"/>
          </p:cNvSpPr>
          <p:nvPr>
            <p:ph idx="1"/>
          </p:nvPr>
        </p:nvSpPr>
        <p:spPr/>
        <p:txBody>
          <a:bodyPr>
            <a:normAutofit fontScale="92500" lnSpcReduction="10000"/>
          </a:bodyPr>
          <a:lstStyle/>
          <a:p>
            <a:r>
              <a:rPr lang="en-US" dirty="0"/>
              <a:t>Gross vs Net earnings</a:t>
            </a:r>
          </a:p>
          <a:p>
            <a:r>
              <a:rPr lang="en-US" dirty="0"/>
              <a:t>Tax Types</a:t>
            </a:r>
          </a:p>
          <a:p>
            <a:pPr lvl="1"/>
            <a:r>
              <a:rPr lang="en-US" dirty="0"/>
              <a:t>Income</a:t>
            </a:r>
          </a:p>
          <a:p>
            <a:pPr lvl="1"/>
            <a:r>
              <a:rPr lang="en-US" dirty="0"/>
              <a:t>FICA (SSA)</a:t>
            </a:r>
          </a:p>
          <a:p>
            <a:pPr lvl="1"/>
            <a:r>
              <a:rPr lang="en-US" dirty="0"/>
              <a:t>Medicare</a:t>
            </a:r>
          </a:p>
          <a:p>
            <a:pPr lvl="1"/>
            <a:r>
              <a:rPr lang="en-US" dirty="0"/>
              <a:t>Sales</a:t>
            </a:r>
          </a:p>
          <a:p>
            <a:pPr lvl="1"/>
            <a:r>
              <a:rPr lang="en-US" dirty="0"/>
              <a:t>Personal Property</a:t>
            </a:r>
          </a:p>
          <a:p>
            <a:r>
              <a:rPr lang="en-US" dirty="0"/>
              <a:t>Social Security and You</a:t>
            </a:r>
          </a:p>
          <a:p>
            <a:pPr marL="0" indent="0">
              <a:buNone/>
            </a:pPr>
            <a:endParaRPr lang="en-US" dirty="0"/>
          </a:p>
        </p:txBody>
      </p:sp>
      <p:pic>
        <p:nvPicPr>
          <p:cNvPr id="5" name="Picture 4" descr="Calculator and notepad">
            <a:extLst>
              <a:ext uri="{FF2B5EF4-FFF2-40B4-BE49-F238E27FC236}">
                <a16:creationId xmlns:a16="http://schemas.microsoft.com/office/drawing/2014/main" id="{88A6E2CE-C56D-45F5-8D07-C3644B6B03A7}"/>
              </a:ext>
            </a:extLst>
          </p:cNvPr>
          <p:cNvPicPr>
            <a:picLocks noChangeAspect="1"/>
          </p:cNvPicPr>
          <p:nvPr/>
        </p:nvPicPr>
        <p:blipFill>
          <a:blip r:embed="rId3"/>
          <a:stretch>
            <a:fillRect/>
          </a:stretch>
        </p:blipFill>
        <p:spPr>
          <a:xfrm>
            <a:off x="4678325" y="1914801"/>
            <a:ext cx="4313397" cy="2879108"/>
          </a:xfrm>
          <a:prstGeom prst="rect">
            <a:avLst/>
          </a:prstGeom>
        </p:spPr>
      </p:pic>
    </p:spTree>
    <p:extLst>
      <p:ext uri="{BB962C8B-B14F-4D97-AF65-F5344CB8AC3E}">
        <p14:creationId xmlns:p14="http://schemas.microsoft.com/office/powerpoint/2010/main" val="52379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1BED-3329-45C5-99EE-0C70A535CAA3}"/>
              </a:ext>
            </a:extLst>
          </p:cNvPr>
          <p:cNvSpPr>
            <a:spLocks noGrp="1"/>
          </p:cNvSpPr>
          <p:nvPr>
            <p:ph type="title"/>
          </p:nvPr>
        </p:nvSpPr>
        <p:spPr/>
        <p:txBody>
          <a:bodyPr/>
          <a:lstStyle/>
          <a:p>
            <a:r>
              <a:rPr lang="en-US" dirty="0"/>
              <a:t>Housing</a:t>
            </a:r>
          </a:p>
        </p:txBody>
      </p:sp>
      <p:sp>
        <p:nvSpPr>
          <p:cNvPr id="3" name="Text Placeholder 2">
            <a:extLst>
              <a:ext uri="{FF2B5EF4-FFF2-40B4-BE49-F238E27FC236}">
                <a16:creationId xmlns:a16="http://schemas.microsoft.com/office/drawing/2014/main" id="{48257C35-D70B-414C-84B3-B2F2D4414D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1988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E8AF-6D62-4C25-9966-C9B2472BDD45}"/>
              </a:ext>
            </a:extLst>
          </p:cNvPr>
          <p:cNvSpPr>
            <a:spLocks noGrp="1"/>
          </p:cNvSpPr>
          <p:nvPr>
            <p:ph type="title"/>
          </p:nvPr>
        </p:nvSpPr>
        <p:spPr/>
        <p:txBody>
          <a:bodyPr>
            <a:normAutofit/>
          </a:bodyPr>
          <a:lstStyle/>
          <a:p>
            <a:r>
              <a:rPr lang="en-US" b="1" dirty="0"/>
              <a:t>Considerations</a:t>
            </a:r>
          </a:p>
        </p:txBody>
      </p:sp>
      <p:sp>
        <p:nvSpPr>
          <p:cNvPr id="3" name="Content Placeholder 2">
            <a:extLst>
              <a:ext uri="{FF2B5EF4-FFF2-40B4-BE49-F238E27FC236}">
                <a16:creationId xmlns:a16="http://schemas.microsoft.com/office/drawing/2014/main" id="{4C1D6EDC-8B6D-4B1F-95A4-7481960453D0}"/>
              </a:ext>
            </a:extLst>
          </p:cNvPr>
          <p:cNvSpPr>
            <a:spLocks noGrp="1"/>
          </p:cNvSpPr>
          <p:nvPr>
            <p:ph sz="half" idx="1"/>
          </p:nvPr>
        </p:nvSpPr>
        <p:spPr>
          <a:xfrm>
            <a:off x="457200" y="1600201"/>
            <a:ext cx="4191000" cy="4332232"/>
          </a:xfrm>
        </p:spPr>
        <p:txBody>
          <a:bodyPr>
            <a:normAutofit fontScale="85000" lnSpcReduction="10000"/>
          </a:bodyPr>
          <a:lstStyle/>
          <a:p>
            <a:r>
              <a:rPr lang="en-US" dirty="0"/>
              <a:t>Lifestyle Expense vs. Investment</a:t>
            </a:r>
          </a:p>
          <a:p>
            <a:r>
              <a:rPr lang="en-US" dirty="0"/>
              <a:t>Nonfinancial Considerations: Flexibility, Mobility, and Family</a:t>
            </a:r>
          </a:p>
          <a:p>
            <a:r>
              <a:rPr lang="en-US" dirty="0"/>
              <a:t>Financial Considerations:</a:t>
            </a:r>
          </a:p>
          <a:p>
            <a:pPr lvl="1"/>
            <a:r>
              <a:rPr lang="en-US" dirty="0"/>
              <a:t>Deposit or Down Payment</a:t>
            </a:r>
          </a:p>
          <a:p>
            <a:pPr lvl="1"/>
            <a:r>
              <a:rPr lang="en-US" dirty="0"/>
              <a:t>Recurring Costs</a:t>
            </a:r>
          </a:p>
          <a:p>
            <a:pPr lvl="1"/>
            <a:r>
              <a:rPr lang="en-US" dirty="0"/>
              <a:t>Closing Costs</a:t>
            </a:r>
          </a:p>
          <a:p>
            <a:pPr lvl="1"/>
            <a:r>
              <a:rPr lang="en-US" dirty="0"/>
              <a:t>Tax Impact</a:t>
            </a:r>
          </a:p>
          <a:p>
            <a:pPr lvl="1"/>
            <a:r>
              <a:rPr lang="en-US" dirty="0"/>
              <a:t>Principal and Interest</a:t>
            </a:r>
          </a:p>
          <a:p>
            <a:pPr lvl="1"/>
            <a:r>
              <a:rPr lang="en-US" dirty="0"/>
              <a:t>Insurance</a:t>
            </a:r>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8" name="Content Placeholder 7" descr="Keys to a home">
            <a:extLst>
              <a:ext uri="{FF2B5EF4-FFF2-40B4-BE49-F238E27FC236}">
                <a16:creationId xmlns:a16="http://schemas.microsoft.com/office/drawing/2014/main" id="{10533D42-1CD8-4A27-AD2B-716535339E50}"/>
              </a:ext>
            </a:extLst>
          </p:cNvPr>
          <p:cNvPicPr>
            <a:picLocks noGrp="1" noChangeAspect="1"/>
          </p:cNvPicPr>
          <p:nvPr>
            <p:ph sz="half" idx="2"/>
          </p:nvPr>
        </p:nvPicPr>
        <p:blipFill>
          <a:blip r:embed="rId3"/>
          <a:stretch>
            <a:fillRect/>
          </a:stretch>
        </p:blipFill>
        <p:spPr>
          <a:xfrm>
            <a:off x="4648200" y="1883037"/>
            <a:ext cx="4038600" cy="2695686"/>
          </a:xfrm>
        </p:spPr>
      </p:pic>
    </p:spTree>
    <p:extLst>
      <p:ext uri="{BB962C8B-B14F-4D97-AF65-F5344CB8AC3E}">
        <p14:creationId xmlns:p14="http://schemas.microsoft.com/office/powerpoint/2010/main" val="4153335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5C7CB5A7863D45A009039EE9A4EAC8" ma:contentTypeVersion="12" ma:contentTypeDescription="Create a new document." ma:contentTypeScope="" ma:versionID="cf69d3292eb3faf51d2f8a9275b1037c">
  <xsd:schema xmlns:xsd="http://www.w3.org/2001/XMLSchema" xmlns:xs="http://www.w3.org/2001/XMLSchema" xmlns:p="http://schemas.microsoft.com/office/2006/metadata/properties" xmlns:ns3="6f6c7df5-4b6b-45d5-8b60-c90e0782feda" xmlns:ns4="2515d03c-03da-410c-8cfa-ee0c9bc6ba01" targetNamespace="http://schemas.microsoft.com/office/2006/metadata/properties" ma:root="true" ma:fieldsID="defd98500f2004e45ca2e8d1b9c1cd5c" ns3:_="" ns4:_="">
    <xsd:import namespace="6f6c7df5-4b6b-45d5-8b60-c90e0782feda"/>
    <xsd:import namespace="2515d03c-03da-410c-8cfa-ee0c9bc6ba0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6c7df5-4b6b-45d5-8b60-c90e0782fe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15d03c-03da-410c-8cfa-ee0c9bc6ba0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30E37A-F148-4666-B80B-EBFFE2E9C11F}">
  <ds:schemaRefs>
    <ds:schemaRef ds:uri="http://purl.org/dc/elements/1.1/"/>
    <ds:schemaRef ds:uri="http://purl.org/dc/terms/"/>
    <ds:schemaRef ds:uri="6f6c7df5-4b6b-45d5-8b60-c90e0782feda"/>
    <ds:schemaRef ds:uri="http://www.w3.org/XML/1998/namespace"/>
    <ds:schemaRef ds:uri="http://schemas.microsoft.com/office/infopath/2007/PartnerControl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2515d03c-03da-410c-8cfa-ee0c9bc6ba01"/>
  </ds:schemaRefs>
</ds:datastoreItem>
</file>

<file path=customXml/itemProps2.xml><?xml version="1.0" encoding="utf-8"?>
<ds:datastoreItem xmlns:ds="http://schemas.openxmlformats.org/officeDocument/2006/customXml" ds:itemID="{43B24C8A-79C0-4283-8881-177AF1107E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6c7df5-4b6b-45d5-8b60-c90e0782feda"/>
    <ds:schemaRef ds:uri="2515d03c-03da-410c-8cfa-ee0c9bc6ba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B8A7EE-12A1-4BA9-8D4C-143C7D7F06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20550</TotalTime>
  <Words>3250</Words>
  <Application>Microsoft Macintosh PowerPoint</Application>
  <PresentationFormat>On-screen Show (4:3)</PresentationFormat>
  <Paragraphs>406</Paragraphs>
  <Slides>36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Symbol</vt:lpstr>
      <vt:lpstr>Times New Roman</vt:lpstr>
      <vt:lpstr>Wingdings</vt:lpstr>
      <vt:lpstr>Office Theme</vt:lpstr>
      <vt:lpstr>Financial Literacy for Young Professionals </vt:lpstr>
      <vt:lpstr>Course Content</vt:lpstr>
      <vt:lpstr>Understanding My Cash Flow</vt:lpstr>
      <vt:lpstr>Managing Cash Flow</vt:lpstr>
      <vt:lpstr>Basic Cash Flow Considerations</vt:lpstr>
      <vt:lpstr>Taxes </vt:lpstr>
      <vt:lpstr>We All Have a Partner</vt:lpstr>
      <vt:lpstr>Housing</vt:lpstr>
      <vt:lpstr>Considerations</vt:lpstr>
      <vt:lpstr>Affordability</vt:lpstr>
      <vt:lpstr>Transportation</vt:lpstr>
      <vt:lpstr>Lifestyle, Transportation, and You</vt:lpstr>
      <vt:lpstr>Buy/Lease? New/Used?</vt:lpstr>
      <vt:lpstr>Credit Scores</vt:lpstr>
      <vt:lpstr>Introduction to Credit Scores</vt:lpstr>
      <vt:lpstr>Credit Score</vt:lpstr>
      <vt:lpstr>Understanding Credit Score Factors</vt:lpstr>
      <vt:lpstr>Ways to Build Your Credit Score</vt:lpstr>
      <vt:lpstr>Credit and Debit Cards</vt:lpstr>
      <vt:lpstr>Credit Card Fundamentals</vt:lpstr>
      <vt:lpstr>Debit Card Fundamentals</vt:lpstr>
      <vt:lpstr>Understanding and Managing Bank Accounts</vt:lpstr>
      <vt:lpstr>Types of Bank Accounts</vt:lpstr>
      <vt:lpstr>Peer to Peer Money Transfers</vt:lpstr>
      <vt:lpstr>Life and Disability Insurance</vt:lpstr>
      <vt:lpstr>Life Insurance</vt:lpstr>
      <vt:lpstr>Life Insurance (Cont.)</vt:lpstr>
      <vt:lpstr>Disability Insurance</vt:lpstr>
      <vt:lpstr>Retirement Accounts</vt:lpstr>
      <vt:lpstr>Retirement Savings Fundamentals</vt:lpstr>
      <vt:lpstr>401k and IRA Comparison</vt:lpstr>
      <vt:lpstr>Retirement Accounts General</vt:lpstr>
      <vt:lpstr>Investment Education</vt:lpstr>
      <vt:lpstr>General</vt:lpstr>
      <vt:lpstr>Other Investment-Related Considerations</vt:lpstr>
      <vt:lpstr>The Importance of Assets Class/Style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Morris</dc:creator>
  <cp:lastModifiedBy>Holly Matthews</cp:lastModifiedBy>
  <cp:revision>99</cp:revision>
  <dcterms:created xsi:type="dcterms:W3CDTF">2014-09-26T20:03:37Z</dcterms:created>
  <dcterms:modified xsi:type="dcterms:W3CDTF">2021-06-21T20:18:09Z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0x010100865C7CB5A7863D45A009039EE9A4EAC8</vt:lpwstr>
  </property>
</Properties>
</file>